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handoutMasterIdLst>
    <p:handoutMasterId r:id="rId31"/>
  </p:handoutMasterIdLst>
  <p:sldIdLst>
    <p:sldId id="412" r:id="rId3"/>
    <p:sldId id="468" r:id="rId5"/>
    <p:sldId id="469" r:id="rId6"/>
    <p:sldId id="470" r:id="rId7"/>
    <p:sldId id="471" r:id="rId8"/>
    <p:sldId id="472" r:id="rId9"/>
    <p:sldId id="473" r:id="rId10"/>
    <p:sldId id="474" r:id="rId11"/>
    <p:sldId id="475" r:id="rId12"/>
    <p:sldId id="476" r:id="rId13"/>
    <p:sldId id="477" r:id="rId14"/>
    <p:sldId id="496" r:id="rId15"/>
    <p:sldId id="478" r:id="rId16"/>
    <p:sldId id="480" r:id="rId17"/>
    <p:sldId id="481" r:id="rId18"/>
    <p:sldId id="482" r:id="rId19"/>
    <p:sldId id="483" r:id="rId20"/>
    <p:sldId id="484" r:id="rId21"/>
    <p:sldId id="485" r:id="rId22"/>
    <p:sldId id="486" r:id="rId23"/>
    <p:sldId id="487" r:id="rId24"/>
    <p:sldId id="488" r:id="rId25"/>
    <p:sldId id="489" r:id="rId26"/>
    <p:sldId id="490" r:id="rId27"/>
    <p:sldId id="491" r:id="rId28"/>
    <p:sldId id="492" r:id="rId29"/>
    <p:sldId id="421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DB44439-F700-47B3-89D3-6D73588BE518}">
          <p14:sldIdLst>
            <p14:sldId id="412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96"/>
            <p14:sldId id="478"/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2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6244E"/>
    <a:srgbClr val="5F7CD2"/>
    <a:srgbClr val="1F336E"/>
    <a:srgbClr val="F0B52A"/>
    <a:srgbClr val="F3424C"/>
    <a:srgbClr val="719BCC"/>
    <a:srgbClr val="45925B"/>
    <a:srgbClr val="658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36" autoAdjust="0"/>
    <p:restoredTop sz="96081" autoAdjust="0"/>
  </p:normalViewPr>
  <p:slideViewPr>
    <p:cSldViewPr snapToGrid="0">
      <p:cViewPr>
        <p:scale>
          <a:sx n="66" d="100"/>
          <a:sy n="66" d="100"/>
        </p:scale>
        <p:origin x="18" y="8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50" d="100"/>
          <a:sy n="150" d="100"/>
        </p:scale>
        <p:origin x="2472" y="-401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customXml" Target="../customXml/item3.xml"/><Relationship Id="rId36" Type="http://schemas.openxmlformats.org/officeDocument/2006/relationships/customXml" Target="../customXml/item2.xml"/><Relationship Id="rId35" Type="http://schemas.openxmlformats.org/officeDocument/2006/relationships/customXml" Target="../customXml/item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image" Target="../media/image1.png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A754EB-3234-4B39-9D7E-AAFD6C812CD5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39BE8-A150-448A-B325-2E44929E7A8A}" type="slidenum">
              <a:rPr lang="en-US" smtClean="0"/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685212"/>
            <a:ext cx="718728" cy="4587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795E7-F73F-453A-9102-21390F95709B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E5DE9-F516-4028-8B86-8818FB6BBFC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E5DE9-F516-4028-8B86-8818FB6BBFC9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6218" y="457200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0F0A4-8C12-4F67-B59E-FD36BEF296D9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309773"/>
            <a:ext cx="11486606" cy="1082936"/>
          </a:xfrm>
        </p:spPr>
        <p:txBody>
          <a:bodyPr/>
          <a:lstStyle>
            <a:lvl1pPr>
              <a:defRPr>
                <a:solidFill>
                  <a:srgbClr val="16244E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910169"/>
            <a:ext cx="11486606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1F7A-26CA-493B-8741-84D0A2B60336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480" y="1722628"/>
            <a:ext cx="11486606" cy="4449572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66E75-085D-4FEF-A34A-E3AD5B28A889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1" name="Picture 10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480" y="309773"/>
            <a:ext cx="11486606" cy="1082936"/>
          </a:xfrm>
        </p:spPr>
        <p:txBody>
          <a:bodyPr/>
          <a:lstStyle>
            <a:lvl1pPr>
              <a:defRPr>
                <a:solidFill>
                  <a:srgbClr val="16244E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9DA3-0275-4B9B-9670-4C55064FC7D3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3DDF-4EB4-4F46-A534-49AAC4AFB7BE}" type="datetime1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D9FF5-74D4-4D1A-8E65-A6B0178A447D}" type="datetime1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5578-99BD-4C57-8761-69055318EA11}" type="datetime1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2" name="Picture 1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" y="0"/>
            <a:ext cx="334353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311547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25" y="562790"/>
            <a:ext cx="2854347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925" y="2848790"/>
            <a:ext cx="2822343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1222" y="6459785"/>
            <a:ext cx="892799" cy="365125"/>
          </a:xfrm>
        </p:spPr>
        <p:txBody>
          <a:bodyPr/>
          <a:lstStyle>
            <a:lvl1pPr algn="l">
              <a:defRPr/>
            </a:lvl1pPr>
          </a:lstStyle>
          <a:p>
            <a:fld id="{B0D160DF-59DC-45BA-BFF6-F5CF3EB48011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063" y="6392486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C1DB-276D-4804-BCB5-04BDC04952D7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1" name="Picture 10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063" y="6392486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202D-039B-4D23-A211-C37BC5F4DD10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EA270-3C99-4053-BFEB-37CD64A9355B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286603"/>
            <a:ext cx="116586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845734"/>
            <a:ext cx="116586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9E5B0F0-718C-4FDC-AFD5-802FCE60CA52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8" name="Picture 7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 with medium confidence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48"/>
          <a:stretch>
            <a:fillRect/>
          </a:stretch>
        </p:blipFill>
        <p:spPr>
          <a:xfrm>
            <a:off x="0" y="9053"/>
            <a:ext cx="12192000" cy="6299200"/>
          </a:xfrm>
          <a:prstGeom prst="rect">
            <a:avLst/>
          </a:prstGeom>
        </p:spPr>
      </p:pic>
      <p:sp>
        <p:nvSpPr>
          <p:cNvPr id="7" name="Title 1"/>
          <p:cNvSpPr txBox="1"/>
          <p:nvPr/>
        </p:nvSpPr>
        <p:spPr>
          <a:xfrm>
            <a:off x="681661" y="1956375"/>
            <a:ext cx="10496633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800" b="1" dirty="0">
                <a:solidFill>
                  <a:srgbClr val="002060"/>
                </a:solidFill>
                <a:sym typeface="+mn-ea"/>
              </a:rPr>
              <a:t>Introduction to pathology</a:t>
            </a:r>
            <a:endParaRPr lang="en-US" sz="4800" b="1" dirty="0">
              <a:solidFill>
                <a:srgbClr val="002060"/>
              </a:solidFill>
              <a:sym typeface="+mn-ea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800" b="1" dirty="0">
                <a:solidFill>
                  <a:srgbClr val="002060"/>
                </a:solidFill>
                <a:sym typeface="+mn-ea"/>
              </a:rPr>
              <a:t>and cell injury -1</a:t>
            </a:r>
            <a:endParaRPr lang="en-US" sz="4800" b="1" dirty="0">
              <a:solidFill>
                <a:srgbClr val="002060"/>
              </a:solidFill>
              <a:sym typeface="+mn-ea"/>
            </a:endParaRPr>
          </a:p>
        </p:txBody>
      </p:sp>
      <p:sp>
        <p:nvSpPr>
          <p:cNvPr id="11" name="Title 1"/>
          <p:cNvSpPr txBox="1"/>
          <p:nvPr/>
        </p:nvSpPr>
        <p:spPr>
          <a:xfrm>
            <a:off x="8254999" y="0"/>
            <a:ext cx="3256035" cy="11920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dirty="0" smtClean="0">
                <a:latin typeface="+mn-lt"/>
                <a:cs typeface="Times New Roman" panose="02020603050405020304" pitchFamily="18" charset="0"/>
              </a:rPr>
              <a:t>Pathology </a:t>
            </a:r>
            <a:endParaRPr lang="en-US" altLang="en-US" sz="3000" b="1" dirty="0" smtClean="0">
              <a:latin typeface="+mn-lt"/>
              <a:cs typeface="Times New Roman" panose="02020603050405020304" pitchFamily="18" charset="0"/>
            </a:endParaRPr>
          </a:p>
          <a:p>
            <a:pPr algn="ctr"/>
            <a:r>
              <a:rPr lang="en-US" altLang="en-US" sz="3200" b="1" dirty="0" smtClean="0">
                <a:latin typeface="+mn-lt"/>
                <a:cs typeface="Times New Roman" panose="02020603050405020304" pitchFamily="18" charset="0"/>
              </a:rPr>
              <a:t>Lecture 1</a:t>
            </a:r>
            <a:endParaRPr lang="en-US" altLang="en-US" sz="32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2170262" y="3149600"/>
            <a:ext cx="7848600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R="3175" algn="ctr">
              <a:lnSpc>
                <a:spcPct val="100000"/>
              </a:lnSpc>
              <a:spcBef>
                <a:spcPts val="1680"/>
              </a:spcBef>
            </a:pP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/>
            </a:endParaRPr>
          </a:p>
        </p:txBody>
      </p:sp>
      <p:sp>
        <p:nvSpPr>
          <p:cNvPr id="15" name="Title 1"/>
          <p:cNvSpPr txBox="1"/>
          <p:nvPr/>
        </p:nvSpPr>
        <p:spPr>
          <a:xfrm>
            <a:off x="3047281" y="4431083"/>
            <a:ext cx="8956297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solidFill>
                  <a:srgbClr val="F0B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mmersmith One" panose="02010703030501060504" pitchFamily="2" charset="0"/>
                <a:cs typeface="Times New Roman" panose="02020603050405020304" pitchFamily="18" charset="0"/>
              </a:rPr>
              <a:t>Teaching Provider: Dr. Zain. MD</a:t>
            </a:r>
            <a:endParaRPr lang="en-US" sz="3200" b="1" dirty="0">
              <a:solidFill>
                <a:srgbClr val="F0B5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en-US" sz="3200" cap="none" dirty="0">
              <a:solidFill>
                <a:srgbClr val="F0B5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mmersmith One" panose="02010703030501060504" pitchFamily="2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58836" y="3244334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4" name="5-Point Star 13"/>
          <p:cNvSpPr/>
          <p:nvPr/>
        </p:nvSpPr>
        <p:spPr>
          <a:xfrm>
            <a:off x="975832" y="5466857"/>
            <a:ext cx="446956" cy="3717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2" name="Text Box 1"/>
          <p:cNvSpPr txBox="1"/>
          <p:nvPr/>
        </p:nvSpPr>
        <p:spPr>
          <a:xfrm>
            <a:off x="1567815" y="5436235"/>
            <a:ext cx="37217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>
                <a:solidFill>
                  <a:schemeClr val="accent2">
                    <a:lumMod val="75000"/>
                    <a:lumOff val="25000"/>
                  </a:schemeClr>
                </a:solidFill>
              </a:rPr>
              <a:t>BLUE TEXT = EXTRA NOTES </a:t>
            </a:r>
            <a:endParaRPr lang="en-US" sz="2400">
              <a:solidFill>
                <a:schemeClr val="accent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General pathology course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400" b="1">
                <a:solidFill>
                  <a:schemeClr val="tx1"/>
                </a:solidFill>
              </a:rPr>
              <a:t>* 22 lectures, two lectures per week.</a:t>
            </a:r>
            <a:endParaRPr lang="en-US" sz="2400" b="1">
              <a:solidFill>
                <a:schemeClr val="tx1"/>
              </a:solidFill>
            </a:endParaRPr>
          </a:p>
          <a:p>
            <a:r>
              <a:rPr lang="en-US" sz="2400" b="1">
                <a:solidFill>
                  <a:schemeClr val="tx1"/>
                </a:solidFill>
              </a:rPr>
              <a:t>* Major chapters:</a:t>
            </a:r>
            <a:endParaRPr lang="en-US" sz="2400" b="1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1. Cell Injury, Cell Death, and Adaptations.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2. Inflammation and Repair.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3. Hemodynamic Disorders, Thromboembolism, and Shock.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4. Neoplasia.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107"/>
            <a:ext cx="11486606" cy="1082936"/>
          </a:xfrm>
        </p:spPr>
        <p:txBody>
          <a:bodyPr/>
          <a:p>
            <a:pPr algn="ctr"/>
            <a:r>
              <a:rPr lang="en-US"/>
              <a:t>The books…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69645" y="1259840"/>
            <a:ext cx="4224020" cy="476948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8100" y="1254760"/>
            <a:ext cx="3855720" cy="47745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Introduction to pathology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400">
                <a:solidFill>
                  <a:schemeClr val="tx1"/>
                </a:solidFill>
              </a:rPr>
              <a:t>* what is pathology ?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accent2">
                    <a:lumMod val="75000"/>
                    <a:lumOff val="25000"/>
                  </a:schemeClr>
                </a:solidFill>
              </a:rPr>
              <a:t>- Pathology : branch of medicine .  </a:t>
            </a:r>
            <a:endParaRPr lang="en-US" sz="2400">
              <a:solidFill>
                <a:schemeClr val="accent2">
                  <a:lumMod val="75000"/>
                  <a:lumOff val="25000"/>
                </a:schemeClr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- The study of the structural &amp; functional changes in cells, tissues, &amp; organs that underlies diseases.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- It involves the examination of surgically removed organs, tissues (biopsy samples), bodily fluids, and, in some cases, the whole body (autopsy).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35430" y="467360"/>
            <a:ext cx="3662680" cy="275018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725" y="467360"/>
            <a:ext cx="3860165" cy="27825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130" y="3429000"/>
            <a:ext cx="3649980" cy="2616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5725" y="3429000"/>
            <a:ext cx="3860165" cy="26168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Classification Of Pathology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587589"/>
            <a:ext cx="11486606" cy="4023360"/>
          </a:xfrm>
        </p:spPr>
        <p:txBody>
          <a:bodyPr/>
          <a:p>
            <a:r>
              <a:rPr lang="en-US" sz="2400">
                <a:solidFill>
                  <a:schemeClr val="tx1"/>
                </a:solidFill>
              </a:rPr>
              <a:t>* General pathology :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Basic concepts that are shared among various disease in multiple organs/systems (Ex: Inflammation, cell injury and neoplasia )</a:t>
            </a:r>
            <a:endParaRPr lang="en-US" sz="2400">
              <a:solidFill>
                <a:schemeClr val="tx1"/>
              </a:solidFill>
            </a:endParaRPr>
          </a:p>
          <a:p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* Systematic Pathology: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Discuss pathology of diseases of a specific organs/systems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400685"/>
            <a:ext cx="11486515" cy="5722620"/>
          </a:xfrm>
        </p:spPr>
        <p:txBody>
          <a:bodyPr>
            <a:normAutofit/>
          </a:bodyPr>
          <a:p>
            <a:r>
              <a:rPr lang="en-US" b="1">
                <a:solidFill>
                  <a:srgbClr val="C00000"/>
                </a:solidFill>
              </a:rPr>
              <a:t>* Anatomical pathology : </a:t>
            </a:r>
            <a:endParaRPr lang="en-US" b="1">
              <a:solidFill>
                <a:srgbClr val="C00000"/>
              </a:solidFill>
            </a:endParaRPr>
          </a:p>
          <a:p>
            <a:r>
              <a:rPr lang="en-US"/>
              <a:t>+Cytopathology                +Dermatopathology </a:t>
            </a:r>
            <a:endParaRPr lang="en-US"/>
          </a:p>
          <a:p>
            <a:r>
              <a:rPr lang="en-US"/>
              <a:t>+Forensic pathology        +Histopathology </a:t>
            </a:r>
            <a:endParaRPr lang="en-US"/>
          </a:p>
          <a:p>
            <a:pPr marL="0" indent="0">
              <a:buNone/>
            </a:pPr>
            <a:r>
              <a:rPr lang="en-US"/>
              <a:t>  +Neuropathology            +Pulmonary pathology </a:t>
            </a:r>
            <a:endParaRPr lang="en-US"/>
          </a:p>
          <a:p>
            <a:r>
              <a:rPr lang="en-US"/>
              <a:t>+Renal pathology             +Surgical pathology</a:t>
            </a:r>
            <a:endParaRPr lang="en-US"/>
          </a:p>
          <a:p>
            <a:endParaRPr lang="en-US"/>
          </a:p>
          <a:p>
            <a:r>
              <a:rPr lang="en-US" b="1">
                <a:solidFill>
                  <a:srgbClr val="C00000"/>
                </a:solidFill>
              </a:rPr>
              <a:t>* Clinical pathology :</a:t>
            </a:r>
            <a:r>
              <a:rPr lang="en-US">
                <a:solidFill>
                  <a:srgbClr val="C00000"/>
                </a:solidFill>
              </a:rPr>
              <a:t> </a:t>
            </a:r>
            <a:endParaRPr lang="en-US">
              <a:solidFill>
                <a:srgbClr val="C00000"/>
              </a:solidFill>
            </a:endParaRPr>
          </a:p>
          <a:p>
            <a:r>
              <a:rPr lang="en-US"/>
              <a:t>+Hematopathology </a:t>
            </a:r>
            <a:endParaRPr lang="en-US"/>
          </a:p>
          <a:p>
            <a:r>
              <a:rPr lang="en-US"/>
              <a:t>+Immunopathology </a:t>
            </a:r>
            <a:endParaRPr lang="en-US"/>
          </a:p>
          <a:p>
            <a:r>
              <a:rPr lang="en-US"/>
              <a:t>+Radiation pathology</a:t>
            </a:r>
            <a:endParaRPr lang="en-US"/>
          </a:p>
          <a:p>
            <a:endParaRPr lang="en-US" b="1">
              <a:solidFill>
                <a:srgbClr val="C00000"/>
              </a:solidFill>
            </a:endParaRPr>
          </a:p>
          <a:p>
            <a:r>
              <a:rPr lang="en-US" b="1">
                <a:solidFill>
                  <a:srgbClr val="C00000"/>
                </a:solidFill>
              </a:rPr>
              <a:t>* Molecular pathology .</a:t>
            </a:r>
            <a:endParaRPr lang="en-US" b="1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498368"/>
            <a:ext cx="11486606" cy="1082936"/>
          </a:xfrm>
        </p:spPr>
        <p:txBody>
          <a:bodyPr/>
          <a:p>
            <a:r>
              <a:rPr lang="en-US"/>
              <a:t> Pathology addresses components of disease :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800">
                <a:solidFill>
                  <a:schemeClr val="tx1"/>
                </a:solidFill>
              </a:rPr>
              <a:t>1- • Cause: why ???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2- • Mechanisms of development (pathogenesis): how ???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3- • Structural alterations of cells (morphologic changes) ???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4- • The consequences of changes (clinical manifestations).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749193"/>
            <a:ext cx="11486606" cy="1082936"/>
          </a:xfrm>
        </p:spPr>
        <p:txBody>
          <a:bodyPr>
            <a:normAutofit/>
          </a:bodyPr>
          <a:p>
            <a:pPr algn="ctr"/>
            <a:r>
              <a:rPr lang="en-US" sz="3110"/>
              <a:t>structural alterations of cells (morphologic changes):</a:t>
            </a:r>
            <a:br>
              <a:rPr lang="en-US" sz="3110"/>
            </a:br>
            <a:r>
              <a:rPr lang="en-US" sz="3110"/>
              <a:t>either by naked eye: Gross morphology</a:t>
            </a:r>
            <a:endParaRPr lang="en-US" sz="3110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22350" y="2410460"/>
            <a:ext cx="4554220" cy="287591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760" y="2410460"/>
            <a:ext cx="4360545" cy="28759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587903"/>
            <a:ext cx="11486606" cy="1082936"/>
          </a:xfrm>
        </p:spPr>
        <p:txBody>
          <a:bodyPr>
            <a:normAutofit fontScale="90000"/>
          </a:bodyPr>
          <a:p>
            <a:pPr algn="ctr"/>
            <a:r>
              <a:rPr lang="en-US"/>
              <a:t>2. Morphology under microscope:</a:t>
            </a:r>
            <a:br>
              <a:rPr lang="en-US"/>
            </a:br>
            <a:r>
              <a:rPr lang="en-US"/>
              <a:t>Microscopic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55370" y="1670685"/>
            <a:ext cx="4650740" cy="35687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0" y="1670685"/>
            <a:ext cx="4509135" cy="3569335"/>
          </a:xfrm>
          <a:prstGeom prst="rect">
            <a:avLst/>
          </a:prstGeom>
        </p:spPr>
      </p:pic>
      <p:sp>
        <p:nvSpPr>
          <p:cNvPr id="7" name="Text Box 6"/>
          <p:cNvSpPr txBox="1"/>
          <p:nvPr/>
        </p:nvSpPr>
        <p:spPr>
          <a:xfrm>
            <a:off x="1245235" y="5347970"/>
            <a:ext cx="42640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b="1">
                <a:solidFill>
                  <a:schemeClr val="accent2">
                    <a:lumMod val="50000"/>
                    <a:lumOff val="50000"/>
                  </a:schemeClr>
                </a:solidFill>
              </a:rPr>
              <a:t>NORMAL COLONIC MUCOSA </a:t>
            </a:r>
            <a:endParaRPr lang="en-US" b="1">
              <a:solidFill>
                <a:schemeClr val="accent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ext Box 7"/>
          <p:cNvSpPr txBox="1"/>
          <p:nvPr/>
        </p:nvSpPr>
        <p:spPr>
          <a:xfrm>
            <a:off x="7865110" y="5347970"/>
            <a:ext cx="21837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b="1">
                <a:solidFill>
                  <a:schemeClr val="accent2">
                    <a:lumMod val="50000"/>
                    <a:lumOff val="50000"/>
                  </a:schemeClr>
                </a:solidFill>
              </a:rPr>
              <a:t>COLON CANCER </a:t>
            </a:r>
            <a:endParaRPr lang="en-US" b="1">
              <a:solidFill>
                <a:schemeClr val="accent2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6" name="Text Box 5"/>
          <p:cNvSpPr txBox="1"/>
          <p:nvPr/>
        </p:nvSpPr>
        <p:spPr>
          <a:xfrm>
            <a:off x="619125" y="5537835"/>
            <a:ext cx="1115187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>
                <a:solidFill>
                  <a:schemeClr val="accent2">
                    <a:lumMod val="50000"/>
                    <a:lumOff val="50000"/>
                  </a:schemeClr>
                </a:solidFill>
                <a:sym typeface="+mn-ea"/>
              </a:rPr>
              <a:t>Formalin (formaldehyde) acts a preservative (fixative) preventing the autolytic decomposition of surgically removed human tissue</a:t>
            </a:r>
            <a:endParaRPr lang="en-US">
              <a:solidFill>
                <a:schemeClr val="accent2">
                  <a:lumMod val="50000"/>
                  <a:lumOff val="50000"/>
                </a:schemeClr>
              </a:solidFill>
            </a:endParaRPr>
          </a:p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9400" y="340360"/>
            <a:ext cx="9092565" cy="50380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192298"/>
            <a:ext cx="11486606" cy="1082936"/>
          </a:xfrm>
        </p:spPr>
        <p:txBody>
          <a:bodyPr/>
          <a:p>
            <a:pPr algn="ctr"/>
            <a:r>
              <a:rPr b="1" spc="175" dirty="0">
                <a:solidFill>
                  <a:schemeClr val="accent2"/>
                </a:solidFill>
                <a:sym typeface="+mn-ea"/>
              </a:rPr>
              <a:t>Normal</a:t>
            </a:r>
            <a:r>
              <a:rPr b="1" spc="-95" dirty="0">
                <a:solidFill>
                  <a:schemeClr val="accent2"/>
                </a:solidFill>
                <a:sym typeface="+mn-ea"/>
              </a:rPr>
              <a:t> </a:t>
            </a:r>
            <a:r>
              <a:rPr b="1" spc="70" dirty="0">
                <a:solidFill>
                  <a:schemeClr val="accent2"/>
                </a:solidFill>
                <a:sym typeface="+mn-ea"/>
              </a:rPr>
              <a:t>cells</a:t>
            </a:r>
            <a:r>
              <a:rPr b="1" spc="-240" dirty="0">
                <a:solidFill>
                  <a:schemeClr val="accent2"/>
                </a:solidFill>
                <a:sym typeface="+mn-ea"/>
              </a:rPr>
              <a:t> </a:t>
            </a:r>
            <a:r>
              <a:rPr b="1" spc="-65" dirty="0">
                <a:solidFill>
                  <a:schemeClr val="accent2"/>
                </a:solidFill>
                <a:sym typeface="+mn-ea"/>
              </a:rPr>
              <a:t>in </a:t>
            </a:r>
            <a:r>
              <a:rPr b="1" spc="90" dirty="0">
                <a:solidFill>
                  <a:schemeClr val="accent2"/>
                </a:solidFill>
                <a:sym typeface="+mn-ea"/>
              </a:rPr>
              <a:t>H&amp;E</a:t>
            </a:r>
            <a:r>
              <a:rPr b="1" spc="-100" dirty="0">
                <a:solidFill>
                  <a:schemeClr val="accent2"/>
                </a:solidFill>
                <a:sym typeface="+mn-ea"/>
              </a:rPr>
              <a:t> </a:t>
            </a:r>
            <a:r>
              <a:rPr b="1" spc="20" dirty="0">
                <a:solidFill>
                  <a:schemeClr val="accent2"/>
                </a:solidFill>
                <a:sym typeface="+mn-ea"/>
              </a:rPr>
              <a:t>stain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417409"/>
            <a:ext cx="11486606" cy="4023360"/>
          </a:xfrm>
        </p:spPr>
        <p:txBody>
          <a:bodyPr/>
          <a:p>
            <a:pPr marL="355600" indent="-343535">
              <a:lnSpc>
                <a:spcPct val="100000"/>
              </a:lnSpc>
              <a:spcBef>
                <a:spcPts val="105"/>
              </a:spcBef>
              <a:buFont typeface="Wingdings" panose="05000000000000000000"/>
              <a:buChar char=""/>
              <a:tabLst>
                <a:tab pos="356235" algn="l"/>
              </a:tabLst>
            </a:pP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H&amp;E</a:t>
            </a:r>
            <a:r>
              <a:rPr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is</a:t>
            </a:r>
            <a:r>
              <a:rPr spc="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the</a:t>
            </a:r>
            <a:r>
              <a:rPr spc="-8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combination</a:t>
            </a:r>
            <a:r>
              <a:rPr spc="-8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of</a:t>
            </a:r>
            <a:r>
              <a:rPr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two</a:t>
            </a:r>
            <a:r>
              <a:rPr spc="-8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histological</a:t>
            </a:r>
            <a:r>
              <a:rPr spc="-1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stains:</a:t>
            </a:r>
            <a:r>
              <a:rPr spc="-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hematoxylin</a:t>
            </a:r>
            <a:r>
              <a:rPr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and</a:t>
            </a:r>
            <a:r>
              <a:rPr spc="-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1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eosin</a:t>
            </a:r>
            <a:r>
              <a:rPr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.</a:t>
            </a:r>
            <a:endParaRPr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1F2023"/>
              </a:buClr>
              <a:buFont typeface="Wingdings" panose="05000000000000000000"/>
              <a:buChar char=""/>
            </a:pPr>
            <a:endParaRPr>
              <a:latin typeface="Calibri" panose="020F0502020204030204"/>
              <a:cs typeface="Calibri" panose="020F0502020204030204"/>
            </a:endParaRPr>
          </a:p>
          <a:p>
            <a:pPr marL="355600" indent="-343535">
              <a:lnSpc>
                <a:spcPts val="2865"/>
              </a:lnSpc>
              <a:buFont typeface="Wingdings" panose="05000000000000000000"/>
              <a:buChar char=""/>
              <a:tabLst>
                <a:tab pos="356235" algn="l"/>
              </a:tabLst>
            </a:pPr>
            <a:r>
              <a:rPr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The</a:t>
            </a:r>
            <a:r>
              <a:rPr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hematoxylin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stains</a:t>
            </a:r>
            <a:r>
              <a:rPr spc="-1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cell</a:t>
            </a:r>
            <a:r>
              <a:rPr spc="4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nuclei</a:t>
            </a:r>
            <a:r>
              <a:rPr spc="-3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a</a:t>
            </a:r>
            <a:r>
              <a:rPr spc="-4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purplish blue, </a:t>
            </a:r>
            <a:r>
              <a:rPr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and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eosin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stains</a:t>
            </a:r>
            <a:r>
              <a:rPr spc="-1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the</a:t>
            </a:r>
            <a:r>
              <a:rPr lang="en-US"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extracellular</a:t>
            </a:r>
            <a:r>
              <a:rPr spc="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matrix</a:t>
            </a:r>
            <a:r>
              <a:rPr spc="-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and</a:t>
            </a:r>
            <a:r>
              <a:rPr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cytoplasm</a:t>
            </a:r>
            <a:r>
              <a:rPr spc="-7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  <a:sym typeface="+mn-ea"/>
              </a:rPr>
              <a:t>pink</a:t>
            </a:r>
            <a:endParaRPr>
              <a:latin typeface="Calibri" panose="020F0502020204030204"/>
              <a:cs typeface="Calibri" panose="020F0502020204030204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280285" y="3304540"/>
            <a:ext cx="7620000" cy="27946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490" y="140970"/>
            <a:ext cx="10058400" cy="777240"/>
          </a:xfrm>
        </p:spPr>
        <p:txBody>
          <a:bodyPr>
            <a:normAutofit fontScale="90000"/>
          </a:bodyPr>
          <a:p>
            <a:pPr algn="ctr"/>
            <a:r>
              <a:rPr lang="en-US">
                <a:solidFill>
                  <a:schemeClr val="accent2"/>
                </a:solidFill>
              </a:rPr>
              <a:t>Cell injury -1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8595" y="1283970"/>
            <a:ext cx="6050915" cy="5008880"/>
          </a:xfrm>
        </p:spPr>
        <p:txBody>
          <a:bodyPr>
            <a:normAutofit/>
          </a:bodyPr>
          <a:p>
            <a:r>
              <a:rPr lang="en-US">
                <a:solidFill>
                  <a:schemeClr val="tx1"/>
                </a:solidFill>
              </a:rPr>
              <a:t> Cells actively interact with their environment, constantly adjusting their structure and function to accommodate  changing demands and extracellular stresses.</a:t>
            </a:r>
            <a:endParaRPr lang="en-US">
              <a:solidFill>
                <a:schemeClr val="tx1"/>
              </a:solidFill>
            </a:endParaRPr>
          </a:p>
          <a:p>
            <a:r>
              <a:rPr lang="en-US">
                <a:solidFill>
                  <a:schemeClr val="tx1"/>
                </a:solidFill>
              </a:rPr>
              <a:t> The intracellular milieu of cells is normally tightly regulated such that it remains fairly constant, a state referred to as </a:t>
            </a:r>
            <a:r>
              <a:rPr lang="en-US" sz="2800" b="1">
                <a:solidFill>
                  <a:schemeClr val="tx1"/>
                </a:solidFill>
              </a:rPr>
              <a:t>homeostasis</a:t>
            </a:r>
            <a:r>
              <a:rPr lang="en-US">
                <a:solidFill>
                  <a:schemeClr val="tx1"/>
                </a:solidFill>
              </a:rPr>
              <a:t>.</a:t>
            </a:r>
            <a:endParaRPr lang="en-US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en-US">
                <a:solidFill>
                  <a:schemeClr val="accent2">
                    <a:lumMod val="75000"/>
                    <a:lumOff val="25000"/>
                  </a:schemeClr>
                </a:solidFill>
                <a:sym typeface="+mn-ea"/>
              </a:rPr>
              <a:t>- Nucleus : control of the genetical information of the cell.</a:t>
            </a:r>
            <a:endParaRPr lang="en-US">
              <a:solidFill>
                <a:schemeClr val="accent2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>
                <a:solidFill>
                  <a:schemeClr val="accent2">
                    <a:lumMod val="75000"/>
                    <a:lumOff val="25000"/>
                  </a:schemeClr>
                </a:solidFill>
                <a:sym typeface="+mn-ea"/>
              </a:rPr>
              <a:t>- Mitochondrea : Cellular respiration. </a:t>
            </a:r>
            <a:endParaRPr lang="en-US">
              <a:solidFill>
                <a:schemeClr val="accent2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>
                <a:solidFill>
                  <a:schemeClr val="accent2">
                    <a:lumMod val="75000"/>
                    <a:lumOff val="25000"/>
                  </a:schemeClr>
                </a:solidFill>
                <a:sym typeface="+mn-ea"/>
              </a:rPr>
              <a:t>- Lysosomes : Digestion of waste products within the cell.</a:t>
            </a:r>
            <a:endParaRPr lang="en-US">
              <a:solidFill>
                <a:schemeClr val="accent2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>
                <a:solidFill>
                  <a:schemeClr val="accent2">
                    <a:lumMod val="75000"/>
                    <a:lumOff val="25000"/>
                  </a:schemeClr>
                </a:solidFill>
                <a:sym typeface="+mn-ea"/>
              </a:rPr>
              <a:t>- Rough endoplasmic reticulum : has on it ribosomes, which are small, round organelles whose function it is to make those proteins.</a:t>
            </a:r>
            <a:endParaRPr lang="en-US">
              <a:solidFill>
                <a:schemeClr val="accent2">
                  <a:lumMod val="75000"/>
                  <a:lumOff val="25000"/>
                </a:schemeClr>
              </a:solidFill>
            </a:endParaRPr>
          </a:p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5" name="Content Placeholder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553835" y="1085215"/>
            <a:ext cx="5638165" cy="52076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08660"/>
            <a:ext cx="11486515" cy="5034280"/>
          </a:xfrm>
        </p:spPr>
        <p:txBody>
          <a:bodyPr/>
          <a:p>
            <a:pPr marL="0" indent="0" algn="ctr">
              <a:buNone/>
            </a:pPr>
            <a:r>
              <a:rPr lang="en-US" sz="2400" b="1">
                <a:solidFill>
                  <a:srgbClr val="C00000"/>
                </a:solidFill>
              </a:rPr>
              <a:t>physiologic stresses</a:t>
            </a:r>
            <a:r>
              <a:rPr lang="en-US" sz="2400"/>
              <a:t> (such as increased workload in the heart)</a:t>
            </a:r>
            <a:endParaRPr lang="en-US" sz="2400"/>
          </a:p>
          <a:p>
            <a:pPr algn="ctr"/>
            <a:r>
              <a:rPr lang="en-US" sz="2400"/>
              <a:t> potentially injurious conditions (such as nutrient deprivation).</a:t>
            </a:r>
            <a:endParaRPr lang="en-US" sz="2400"/>
          </a:p>
          <a:p>
            <a:pPr algn="ctr"/>
            <a:endParaRPr lang="en-US" sz="2400"/>
          </a:p>
          <a:p>
            <a:pPr algn="ctr"/>
            <a:endParaRPr lang="en-US" sz="2400"/>
          </a:p>
          <a:p>
            <a:pPr algn="ctr"/>
            <a:r>
              <a:rPr lang="en-US" sz="2400"/>
              <a:t>The cells undergo </a:t>
            </a:r>
            <a:r>
              <a:rPr lang="en-US" sz="2400" b="1">
                <a:solidFill>
                  <a:srgbClr val="C00000"/>
                </a:solidFill>
              </a:rPr>
              <a:t>adaptation</a:t>
            </a:r>
            <a:r>
              <a:rPr lang="en-US" sz="2400"/>
              <a:t>: new steady state with preserving</a:t>
            </a:r>
            <a:endParaRPr lang="en-US" sz="2400"/>
          </a:p>
          <a:p>
            <a:pPr algn="ctr"/>
            <a:r>
              <a:rPr lang="en-US" sz="2400"/>
              <a:t>viability and function.</a:t>
            </a:r>
            <a:endParaRPr lang="en-US" sz="2400"/>
          </a:p>
          <a:p>
            <a:pPr algn="ctr"/>
            <a:endParaRPr lang="en-US" sz="2400"/>
          </a:p>
          <a:p>
            <a:pPr algn="ctr"/>
            <a:endParaRPr lang="en-US" sz="2400"/>
          </a:p>
          <a:p>
            <a:pPr algn="ctr"/>
            <a:r>
              <a:rPr lang="en-US" sz="2400"/>
              <a:t>If the adaptive capability is exceeded or if the external stress is</a:t>
            </a:r>
            <a:endParaRPr lang="en-US" sz="2400"/>
          </a:p>
          <a:p>
            <a:pPr algn="ctr"/>
            <a:r>
              <a:rPr lang="en-US" sz="2400"/>
              <a:t>inherently harmful or excessive, </a:t>
            </a:r>
            <a:r>
              <a:rPr lang="en-US" sz="2400" b="1">
                <a:solidFill>
                  <a:srgbClr val="C00000"/>
                </a:solidFill>
              </a:rPr>
              <a:t>cell injury</a:t>
            </a:r>
            <a:r>
              <a:rPr lang="en-US" sz="2400"/>
              <a:t> develops</a:t>
            </a:r>
            <a:endParaRPr lang="en-US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5612130" y="1743710"/>
            <a:ext cx="425450" cy="72072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5612130" y="3914775"/>
            <a:ext cx="425450" cy="720725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414270" y="600710"/>
            <a:ext cx="7778115" cy="546925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-107"/>
            <a:ext cx="11486606" cy="1082936"/>
          </a:xfrm>
        </p:spPr>
        <p:txBody>
          <a:bodyPr/>
          <a:p>
            <a:pPr algn="ctr"/>
            <a:r>
              <a:rPr lang="en-US">
                <a:sym typeface="+mn-ea"/>
              </a:rPr>
              <a:t>Causes of cell injury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216749"/>
            <a:ext cx="11486606" cy="4023360"/>
          </a:xfrm>
        </p:spPr>
        <p:txBody>
          <a:bodyPr>
            <a:noAutofit/>
          </a:bodyPr>
          <a:p>
            <a:r>
              <a:rPr lang="en-US" sz="2200">
                <a:solidFill>
                  <a:schemeClr val="tx1"/>
                </a:solidFill>
              </a:rPr>
              <a:t>• Oxygen Deprivation (Hypoxia Vs ischemia) : most common causes of injury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Toxins: smoking, alcohol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Infectious Agents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Immunologic Reactions :autoimmune disease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Genetic Abnormalities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Nutritional Imbalances :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Overintake: obesity, diabetes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Insufficiency: protein, vitamins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Physical Agents : trauma, burn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</a:rPr>
              <a:t>• Aging</a:t>
            </a:r>
            <a:endParaRPr lang="en-US" sz="22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Ischemia and Hypoxia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587589"/>
            <a:ext cx="11486606" cy="4023360"/>
          </a:xfrm>
        </p:spPr>
        <p:txBody>
          <a:bodyPr/>
          <a:p>
            <a:r>
              <a:rPr lang="en-US" sz="2400" b="1">
                <a:solidFill>
                  <a:srgbClr val="C00000"/>
                </a:solidFill>
              </a:rPr>
              <a:t>Ischemia </a:t>
            </a:r>
            <a:r>
              <a:rPr lang="en-US" sz="2400">
                <a:solidFill>
                  <a:schemeClr val="tx1"/>
                </a:solidFill>
              </a:rPr>
              <a:t>is insufficient blood flow to provide adequate oxygenation , Usually caused by arterial thrombus formation or vasospasm.</a:t>
            </a:r>
            <a:endParaRPr lang="en-US" sz="2400">
              <a:solidFill>
                <a:schemeClr val="tx1"/>
              </a:solidFill>
            </a:endParaRPr>
          </a:p>
          <a:p>
            <a:endParaRPr lang="en-US" sz="2400">
              <a:solidFill>
                <a:schemeClr val="tx1"/>
              </a:solidFill>
            </a:endParaRPr>
          </a:p>
          <a:p>
            <a:r>
              <a:rPr lang="en-US" sz="2400" b="1">
                <a:solidFill>
                  <a:srgbClr val="C00000"/>
                </a:solidFill>
              </a:rPr>
              <a:t>Hypoxia </a:t>
            </a:r>
            <a:r>
              <a:rPr lang="en-US" sz="2400">
                <a:solidFill>
                  <a:schemeClr val="tx1"/>
                </a:solidFill>
              </a:rPr>
              <a:t>: oxygen deficiency, can be caused by: Ischemia, anemia, lung disease, CO poisoning.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 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Ischemia results in hypoxia; however, hypoxia can occur with normal (or elevated) blood flow if, for example, the oxygen content of the arterial blood is decreased by anemia.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587903"/>
            <a:ext cx="11486606" cy="1082936"/>
          </a:xfrm>
        </p:spPr>
        <p:txBody>
          <a:bodyPr>
            <a:normAutofit fontScale="90000"/>
          </a:bodyPr>
          <a:p>
            <a:r>
              <a:rPr lang="en-US"/>
              <a:t>SEQUENCE OF EVENTS IN CELL INJURY AND CELL DEATH..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800">
                <a:solidFill>
                  <a:srgbClr val="C00000"/>
                </a:solidFill>
              </a:rPr>
              <a:t>* Reversible Cell injury:</a:t>
            </a:r>
            <a:endParaRPr lang="en-US" sz="2800">
              <a:solidFill>
                <a:srgbClr val="C00000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the stage of cell injury at which the deranged function and morphology of the injured cells can return to normal if the damaging stimulus is removed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rgbClr val="C00000"/>
                </a:solidFill>
              </a:rPr>
              <a:t>* Irreversible Cell injury:</a:t>
            </a:r>
            <a:endParaRPr lang="en-US" sz="2800">
              <a:solidFill>
                <a:srgbClr val="C00000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the stage of cell injury at which the injured cells pass a nebulous “point of no return” and undergo cell death.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Occur if the stress is severe, persistent, or rapid in onset.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0"/>
            <a:ext cx="11486515" cy="745490"/>
          </a:xfrm>
        </p:spPr>
        <p:txBody>
          <a:bodyPr>
            <a:normAutofit fontScale="90000"/>
          </a:bodyPr>
          <a:p>
            <a:pPr algn="ctr"/>
            <a:r>
              <a:rPr lang="en-US"/>
              <a:t>1. Reversible Cell injury: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143250" y="744855"/>
            <a:ext cx="5768340" cy="56032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6" name="Text Box 5"/>
          <p:cNvSpPr txBox="1"/>
          <p:nvPr/>
        </p:nvSpPr>
        <p:spPr>
          <a:xfrm>
            <a:off x="284480" y="2329815"/>
            <a:ext cx="2901950" cy="10991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sz="2800">
                <a:solidFill>
                  <a:schemeClr val="accent2">
                    <a:lumMod val="75000"/>
                    <a:lumOff val="25000"/>
                  </a:schemeClr>
                </a:solidFill>
              </a:rPr>
              <a:t>Mitochondria is the earliest organelle affected in cell injury . </a:t>
            </a:r>
            <a:endParaRPr lang="en-US" sz="2800">
              <a:solidFill>
                <a:schemeClr val="accent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121178"/>
            <a:ext cx="11486606" cy="1082936"/>
          </a:xfrm>
        </p:spPr>
        <p:txBody>
          <a:bodyPr/>
          <a:p>
            <a:pPr algn="ctr"/>
            <a:r>
              <a:rPr lang="en-US"/>
              <a:t>Morphological of reversible cell injury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392644"/>
            <a:ext cx="11486606" cy="4023360"/>
          </a:xfrm>
        </p:spPr>
        <p:txBody>
          <a:bodyPr>
            <a:noAutofit/>
          </a:bodyPr>
          <a:p>
            <a:r>
              <a:rPr lang="en-US" sz="2800">
                <a:solidFill>
                  <a:schemeClr val="tx1"/>
                </a:solidFill>
              </a:rPr>
              <a:t>1. Cellular Swelling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Reversible process results from failure of the sodium potassium pump (energy-dependent ion pumps) due to ATP depletion.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 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-Gross: pallor, turgor </a:t>
            </a:r>
            <a:r>
              <a:rPr lang="en-US" sz="2800">
                <a:solidFill>
                  <a:schemeClr val="accent2">
                    <a:lumMod val="75000"/>
                    <a:lumOff val="25000"/>
                  </a:schemeClr>
                </a:solidFill>
              </a:rPr>
              <a:t>(stony hard)</a:t>
            </a:r>
            <a:r>
              <a:rPr lang="en-US" sz="2800">
                <a:solidFill>
                  <a:schemeClr val="tx1"/>
                </a:solidFill>
              </a:rPr>
              <a:t> 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-Microscopy: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Cellular swollen.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hydropic change.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14655" y="637540"/>
            <a:ext cx="5906770" cy="500570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8770" y="637540"/>
            <a:ext cx="5034280" cy="5005705"/>
          </a:xfrm>
          <a:prstGeom prst="rect">
            <a:avLst/>
          </a:prstGeom>
        </p:spPr>
      </p:pic>
      <p:sp>
        <p:nvSpPr>
          <p:cNvPr id="8" name="Text Box 7"/>
          <p:cNvSpPr txBox="1"/>
          <p:nvPr/>
        </p:nvSpPr>
        <p:spPr>
          <a:xfrm>
            <a:off x="8222615" y="5511165"/>
            <a:ext cx="31654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400">
                <a:solidFill>
                  <a:schemeClr val="accent2">
                    <a:lumMod val="75000"/>
                    <a:lumOff val="25000"/>
                  </a:schemeClr>
                </a:solidFill>
              </a:rPr>
              <a:t>kidney tubules </a:t>
            </a:r>
            <a:endParaRPr lang="en-US" sz="2400">
              <a:solidFill>
                <a:schemeClr val="accent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2. Fatty change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558379"/>
            <a:ext cx="11486606" cy="4023360"/>
          </a:xfrm>
        </p:spPr>
        <p:txBody>
          <a:bodyPr/>
          <a:p>
            <a:r>
              <a:rPr lang="en-US" sz="2800">
                <a:solidFill>
                  <a:schemeClr val="tx1"/>
                </a:solidFill>
              </a:rPr>
              <a:t>It is reversible process, seen mainly in organs that involved in fat metabolism like </a:t>
            </a:r>
            <a:r>
              <a:rPr lang="en-US" sz="2800" b="1">
                <a:solidFill>
                  <a:srgbClr val="C00000"/>
                </a:solidFill>
              </a:rPr>
              <a:t>Hepatocytes and myocardial cells 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Occurs mainly in hypoxic injury, toxic and metabolic injury.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Microscopy: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• lipid (triglyceride) vacuoles in the cytoplasm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73150" y="247650"/>
            <a:ext cx="3402330" cy="58972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3150" y="247650"/>
            <a:ext cx="5092065" cy="589724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0"/>
            <a:ext cx="11486515" cy="921385"/>
          </a:xfrm>
        </p:spPr>
        <p:txBody>
          <a:bodyPr/>
          <a:p>
            <a:pPr algn="ctr"/>
            <a:r>
              <a:rPr lang="en-US"/>
              <a:t>II. Irreversible cell injury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312160" y="921385"/>
            <a:ext cx="5430520" cy="523938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514878"/>
            <a:ext cx="11486606" cy="1082936"/>
          </a:xfrm>
        </p:spPr>
        <p:txBody>
          <a:bodyPr>
            <a:normAutofit fontScale="90000"/>
          </a:bodyPr>
          <a:p>
            <a:r>
              <a:rPr lang="en-US"/>
              <a:t>Irreversible cell injury consistently characterized by three phenomena: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800">
                <a:solidFill>
                  <a:schemeClr val="tx1"/>
                </a:solidFill>
              </a:rPr>
              <a:t>1. The inability to restore mitochondrial function even after resolution of the original injury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2. Loss of structure and functions of the plasma membrane and intracellular membranes</a:t>
            </a:r>
            <a:endParaRPr lang="en-US" sz="2800">
              <a:solidFill>
                <a:schemeClr val="tx1"/>
              </a:solidFill>
            </a:endParaRPr>
          </a:p>
          <a:p>
            <a:r>
              <a:rPr lang="en-US" sz="2800">
                <a:solidFill>
                  <a:schemeClr val="tx1"/>
                </a:solidFill>
              </a:rPr>
              <a:t>3. Loss of DNA and chromatin structural integrity. 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544088"/>
            <a:ext cx="11486606" cy="1082936"/>
          </a:xfrm>
        </p:spPr>
        <p:txBody>
          <a:bodyPr>
            <a:normAutofit fontScale="90000"/>
          </a:bodyPr>
          <a:p>
            <a:r>
              <a:rPr lang="en-US"/>
              <a:t>Depending on the nature and severity of the insult, cellular death may in form of: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3200">
                <a:solidFill>
                  <a:schemeClr val="tx1"/>
                </a:solidFill>
              </a:rPr>
              <a:t>1. Necrosis</a:t>
            </a:r>
            <a:endParaRPr lang="en-US" sz="3200">
              <a:solidFill>
                <a:schemeClr val="tx1"/>
              </a:solidFill>
            </a:endParaRPr>
          </a:p>
          <a:p>
            <a:r>
              <a:rPr lang="en-US" sz="3200">
                <a:solidFill>
                  <a:schemeClr val="tx1"/>
                </a:solidFill>
              </a:rPr>
              <a:t>2. Apoptosis</a:t>
            </a:r>
            <a:endParaRPr lang="en-US" sz="3200">
              <a:solidFill>
                <a:schemeClr val="tx1"/>
              </a:solidFill>
            </a:endParaRPr>
          </a:p>
          <a:p>
            <a:r>
              <a:rPr lang="en-US" sz="3200">
                <a:solidFill>
                  <a:schemeClr val="tx1"/>
                </a:solidFill>
              </a:rPr>
              <a:t>3. necroptosis</a:t>
            </a:r>
            <a:endParaRPr lang="en-US" sz="32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hank you card hi-res stock photography and images - Alamy"/>
          <p:cNvPicPr>
            <a:picLocks noChangeAspect="1" noChangeArrowheads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t="7795" r="4615" b="9573"/>
          <a:stretch>
            <a:fillRect/>
          </a:stretch>
        </p:blipFill>
        <p:spPr bwMode="auto">
          <a:xfrm>
            <a:off x="1572895" y="812800"/>
            <a:ext cx="8369935" cy="486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10">
      <a:dk1>
        <a:srgbClr val="000000"/>
      </a:dk1>
      <a:lt1>
        <a:sysClr val="window" lastClr="FFFFFF"/>
      </a:lt1>
      <a:dk2>
        <a:srgbClr val="FFFFFF"/>
      </a:dk2>
      <a:lt2>
        <a:srgbClr val="FFFFFF"/>
      </a:lt2>
      <a:accent1>
        <a:srgbClr val="F0B52A"/>
      </a:accent1>
      <a:accent2>
        <a:srgbClr val="16244E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A8988150612D4E8F70C52144CBAA21" ma:contentTypeVersion="3" ma:contentTypeDescription="Create a new document." ma:contentTypeScope="" ma:versionID="0b91542c122566e1253ee059eb41e8bb">
  <xsd:schema xmlns:xsd="http://www.w3.org/2001/XMLSchema" xmlns:xs="http://www.w3.org/2001/XMLSchema" xmlns:p="http://schemas.microsoft.com/office/2006/metadata/properties" xmlns:ns2="3c90521a-255c-4f0f-9bdc-87ba73d2950f" targetNamespace="http://schemas.microsoft.com/office/2006/metadata/properties" ma:root="true" ma:fieldsID="111e88c9704d2fbf12ea1f013f328d8f" ns2:_="">
    <xsd:import namespace="3c90521a-255c-4f0f-9bdc-87ba73d295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90521a-255c-4f0f-9bdc-87ba73d295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727E25-F6CD-426C-BBE1-BF4B4E5478C5}">
  <ds:schemaRefs/>
</ds:datastoreItem>
</file>

<file path=customXml/itemProps2.xml><?xml version="1.0" encoding="utf-8"?>
<ds:datastoreItem xmlns:ds="http://schemas.openxmlformats.org/officeDocument/2006/customXml" ds:itemID="{C57F720F-133C-4E98-B5EC-BB64D8B71AD1}">
  <ds:schemaRefs/>
</ds:datastoreItem>
</file>

<file path=customXml/itemProps3.xml><?xml version="1.0" encoding="utf-8"?>
<ds:datastoreItem xmlns:ds="http://schemas.openxmlformats.org/officeDocument/2006/customXml" ds:itemID="{16A25EE2-734A-403A-80E1-C80B6ED3828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5210</Words>
  <Application>WPS Presentation</Application>
  <PresentationFormat>Widescreen</PresentationFormat>
  <Paragraphs>214</Paragraphs>
  <Slides>27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Arial</vt:lpstr>
      <vt:lpstr>SimSun</vt:lpstr>
      <vt:lpstr>Wingdings</vt:lpstr>
      <vt:lpstr>Calibri</vt:lpstr>
      <vt:lpstr>Corbel</vt:lpstr>
      <vt:lpstr>Times New Roman</vt:lpstr>
      <vt:lpstr>Times New Roman</vt:lpstr>
      <vt:lpstr>Hammersmith One</vt:lpstr>
      <vt:lpstr>DecoType Thuluth</vt:lpstr>
      <vt:lpstr>Segoe UI Black</vt:lpstr>
      <vt:lpstr>Calibri</vt:lpstr>
      <vt:lpstr>Microsoft YaHei</vt:lpstr>
      <vt:lpstr>Arial Unicode MS</vt:lpstr>
      <vt:lpstr>Segoe UI</vt:lpstr>
      <vt:lpstr>Wingdings</vt:lpstr>
      <vt:lpstr>Retrospect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Normal cells in H&amp;E stain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L21</dc:title>
  <dc:creator>i-catch</dc:creator>
  <cp:lastModifiedBy>zain nawafleh</cp:lastModifiedBy>
  <cp:revision>5596</cp:revision>
  <dcterms:created xsi:type="dcterms:W3CDTF">2022-11-09T03:59:00Z</dcterms:created>
  <dcterms:modified xsi:type="dcterms:W3CDTF">2024-10-06T18:59:54Z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0x0101004EA8988150612D4E8F70C52144CBAA21</vt:lpwstr>
  </property>
  <property fmtid="{D5CDD505-2E9C-101B-9397-08002B2CF9AE}" pid="3" name="ICV">
    <vt:lpwstr>14C4E2E4882F47EC84770305FA480660_13</vt:lpwstr>
  </property>
  <property fmtid="{D5CDD505-2E9C-101B-9397-08002B2CF9AE}" pid="4" name="KSOProductBuildVer">
    <vt:lpwstr>1033-12.2.0.18283</vt:lpwstr>
  </property>
</Properties>
</file>