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handoutMasterIdLst>
    <p:handoutMasterId r:id="rId32"/>
  </p:handoutMasterIdLst>
  <p:sldIdLst>
    <p:sldId id="412" r:id="rId3"/>
    <p:sldId id="496" r:id="rId5"/>
    <p:sldId id="524" r:id="rId6"/>
    <p:sldId id="414" r:id="rId7"/>
    <p:sldId id="471" r:id="rId8"/>
    <p:sldId id="550" r:id="rId9"/>
    <p:sldId id="525" r:id="rId10"/>
    <p:sldId id="415" r:id="rId11"/>
    <p:sldId id="442" r:id="rId12"/>
    <p:sldId id="497" r:id="rId13"/>
    <p:sldId id="444" r:id="rId14"/>
    <p:sldId id="417" r:id="rId15"/>
    <p:sldId id="498" r:id="rId16"/>
    <p:sldId id="443" r:id="rId17"/>
    <p:sldId id="418" r:id="rId18"/>
    <p:sldId id="419" r:id="rId19"/>
    <p:sldId id="420" r:id="rId20"/>
    <p:sldId id="451" r:id="rId21"/>
    <p:sldId id="452" r:id="rId22"/>
    <p:sldId id="454" r:id="rId23"/>
    <p:sldId id="453" r:id="rId24"/>
    <p:sldId id="455" r:id="rId25"/>
    <p:sldId id="456" r:id="rId26"/>
    <p:sldId id="457" r:id="rId27"/>
    <p:sldId id="458" r:id="rId28"/>
    <p:sldId id="459" r:id="rId29"/>
    <p:sldId id="460" r:id="rId30"/>
    <p:sldId id="421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DB44439-F700-47B3-89D3-6D73588BE518}">
          <p14:sldIdLst>
            <p14:sldId id="412"/>
            <p14:sldId id="496"/>
            <p14:sldId id="524"/>
            <p14:sldId id="414"/>
            <p14:sldId id="471"/>
            <p14:sldId id="550"/>
            <p14:sldId id="525"/>
            <p14:sldId id="415"/>
            <p14:sldId id="442"/>
            <p14:sldId id="497"/>
            <p14:sldId id="444"/>
            <p14:sldId id="417"/>
            <p14:sldId id="498"/>
            <p14:sldId id="443"/>
            <p14:sldId id="418"/>
            <p14:sldId id="419"/>
            <p14:sldId id="420"/>
            <p14:sldId id="451"/>
            <p14:sldId id="452"/>
            <p14:sldId id="454"/>
            <p14:sldId id="453"/>
            <p14:sldId id="455"/>
            <p14:sldId id="456"/>
            <p14:sldId id="457"/>
            <p14:sldId id="458"/>
            <p14:sldId id="459"/>
            <p14:sldId id="460"/>
            <p14:sldId id="42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6244E"/>
    <a:srgbClr val="1F336E"/>
    <a:srgbClr val="F0B52A"/>
    <a:srgbClr val="F3424C"/>
    <a:srgbClr val="719BCC"/>
    <a:srgbClr val="45925B"/>
    <a:srgbClr val="5F7CD2"/>
    <a:srgbClr val="6581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36" autoAdjust="0"/>
    <p:restoredTop sz="96081" autoAdjust="0"/>
  </p:normalViewPr>
  <p:slideViewPr>
    <p:cSldViewPr snapToGrid="0">
      <p:cViewPr>
        <p:scale>
          <a:sx n="66" d="100"/>
          <a:sy n="66" d="100"/>
        </p:scale>
        <p:origin x="18" y="83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50" d="100"/>
          <a:sy n="150" d="100"/>
        </p:scale>
        <p:origin x="2472" y="-401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8" Type="http://schemas.openxmlformats.org/officeDocument/2006/relationships/customXml" Target="../customXml/item3.xml"/><Relationship Id="rId37" Type="http://schemas.openxmlformats.org/officeDocument/2006/relationships/customXml" Target="../customXml/item2.xml"/><Relationship Id="rId36" Type="http://schemas.openxmlformats.org/officeDocument/2006/relationships/customXml" Target="../customXml/item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image" Target="../media/image1.png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A754EB-3234-4B39-9D7E-AAFD6C812CD5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39BE8-A150-448A-B325-2E44929E7A8A}" type="slidenum">
              <a:rPr lang="en-US" smtClean="0"/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8685212"/>
            <a:ext cx="718728" cy="45878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795E7-F73F-453A-9102-21390F95709B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E5DE9-F516-4028-8B86-8818FB6BBFC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E5DE9-F516-4028-8B86-8818FB6BBFC9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6218" y="457200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0F0A4-8C12-4F67-B59E-FD36BEF296D9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0" name="Picture 9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309773"/>
            <a:ext cx="11486606" cy="1082936"/>
          </a:xfrm>
        </p:spPr>
        <p:txBody>
          <a:bodyPr/>
          <a:lstStyle>
            <a:lvl1pPr>
              <a:defRPr>
                <a:solidFill>
                  <a:srgbClr val="16244E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1910169"/>
            <a:ext cx="11486606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D1F7A-26CA-493B-8741-84D0A2B60336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4480" y="1722628"/>
            <a:ext cx="11486606" cy="4449572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66E75-085D-4FEF-A34A-E3AD5B28A889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1" name="Picture 10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480" y="309773"/>
            <a:ext cx="11486606" cy="1082936"/>
          </a:xfrm>
        </p:spPr>
        <p:txBody>
          <a:bodyPr/>
          <a:lstStyle>
            <a:lvl1pPr>
              <a:defRPr>
                <a:solidFill>
                  <a:srgbClr val="16244E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9DA3-0275-4B9B-9670-4C55064FC7D3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3DDF-4EB4-4F46-A534-49AAC4AFB7BE}" type="datetime1">
              <a:rPr lang="en-US" smtClean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D9FF5-74D4-4D1A-8E65-A6B0178A447D}" type="datetime1">
              <a:rPr lang="en-US" smtClean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5578-99BD-4C57-8761-69055318EA11}" type="datetime1">
              <a:rPr lang="en-US" smtClean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2" name="Picture 1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" y="0"/>
            <a:ext cx="334353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311547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25" y="562790"/>
            <a:ext cx="2854347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925" y="2848790"/>
            <a:ext cx="2822343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191222" y="6459785"/>
            <a:ext cx="892799" cy="365125"/>
          </a:xfrm>
        </p:spPr>
        <p:txBody>
          <a:bodyPr/>
          <a:lstStyle>
            <a:lvl1pPr algn="l">
              <a:defRPr/>
            </a:lvl1pPr>
          </a:lstStyle>
          <a:p>
            <a:fld id="{B0D160DF-59DC-45BA-BFF6-F5CF3EB48011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0" name="Picture 9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063" y="6392486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0C1DB-276D-4804-BCB5-04BDC04952D7}" type="datetime1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1" name="Picture 10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063" y="6392486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202D-039B-4D23-A211-C37BC5F4DD10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EA270-3C99-4053-BFEB-37CD64A9355B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10" name="Picture 9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286603"/>
            <a:ext cx="116586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845734"/>
            <a:ext cx="116586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A9E5B0F0-718C-4FDC-AFD5-802FCE60CA52}" type="datetime1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</a:fld>
            <a:endParaRPr lang="en-US" dirty="0"/>
          </a:p>
        </p:txBody>
      </p:sp>
      <p:pic>
        <p:nvPicPr>
          <p:cNvPr id="8" name="Picture 7" descr="A picture containing text, font, graphics, graphic design&#10;&#10;Description automatically generated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36913" y="6409590"/>
            <a:ext cx="729265" cy="4655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17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705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93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815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82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84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87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895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 with medium confidence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48"/>
          <a:stretch>
            <a:fillRect/>
          </a:stretch>
        </p:blipFill>
        <p:spPr>
          <a:xfrm>
            <a:off x="0" y="9053"/>
            <a:ext cx="12192000" cy="6299200"/>
          </a:xfrm>
          <a:prstGeom prst="rect">
            <a:avLst/>
          </a:prstGeom>
        </p:spPr>
      </p:pic>
      <p:sp>
        <p:nvSpPr>
          <p:cNvPr id="7" name="Title 1"/>
          <p:cNvSpPr txBox="1"/>
          <p:nvPr/>
        </p:nvSpPr>
        <p:spPr>
          <a:xfrm>
            <a:off x="2622221" y="1867475"/>
            <a:ext cx="10496633" cy="14727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125"/>
              </a:spcBef>
            </a:pPr>
            <a:r>
              <a:rPr sz="4800" b="1" spc="15" dirty="0">
                <a:solidFill>
                  <a:schemeClr val="accent2"/>
                </a:solidFill>
                <a:sym typeface="+mn-ea"/>
              </a:rPr>
              <a:t>Cell</a:t>
            </a:r>
            <a:r>
              <a:rPr sz="4800" b="1" spc="35" dirty="0">
                <a:solidFill>
                  <a:schemeClr val="accent2"/>
                </a:solidFill>
                <a:sym typeface="+mn-ea"/>
              </a:rPr>
              <a:t> </a:t>
            </a:r>
            <a:r>
              <a:rPr sz="4800" b="1" spc="-60" dirty="0">
                <a:solidFill>
                  <a:schemeClr val="accent2"/>
                </a:solidFill>
                <a:sym typeface="+mn-ea"/>
              </a:rPr>
              <a:t>Injury</a:t>
            </a:r>
            <a:r>
              <a:rPr sz="4800" b="1" spc="10" dirty="0">
                <a:solidFill>
                  <a:schemeClr val="accent2"/>
                </a:solidFill>
                <a:sym typeface="+mn-ea"/>
              </a:rPr>
              <a:t> </a:t>
            </a:r>
            <a:r>
              <a:rPr sz="4800" b="1" spc="-25" dirty="0">
                <a:solidFill>
                  <a:schemeClr val="accent2"/>
                </a:solidFill>
                <a:sym typeface="+mn-ea"/>
              </a:rPr>
              <a:t>and</a:t>
            </a:r>
            <a:r>
              <a:rPr sz="4800" b="1" spc="60" dirty="0">
                <a:solidFill>
                  <a:schemeClr val="accent2"/>
                </a:solidFill>
                <a:sym typeface="+mn-ea"/>
              </a:rPr>
              <a:t> </a:t>
            </a:r>
            <a:r>
              <a:rPr sz="4800" b="1" spc="25" dirty="0">
                <a:solidFill>
                  <a:schemeClr val="accent2"/>
                </a:solidFill>
                <a:sym typeface="+mn-ea"/>
              </a:rPr>
              <a:t>Necrosis</a:t>
            </a:r>
            <a:r>
              <a:rPr sz="4800" b="1" spc="45" dirty="0">
                <a:solidFill>
                  <a:schemeClr val="accent2"/>
                </a:solidFill>
                <a:sym typeface="+mn-ea"/>
              </a:rPr>
              <a:t> </a:t>
            </a:r>
            <a:r>
              <a:rPr sz="4800" b="1" spc="-405" dirty="0">
                <a:solidFill>
                  <a:schemeClr val="accent2"/>
                </a:solidFill>
                <a:sym typeface="+mn-ea"/>
              </a:rPr>
              <a:t>-</a:t>
            </a:r>
            <a:r>
              <a:rPr lang="en-US" sz="4800" b="1" spc="-405" dirty="0">
                <a:solidFill>
                  <a:schemeClr val="accent2"/>
                </a:solidFill>
                <a:sym typeface="+mn-ea"/>
              </a:rPr>
              <a:t>2</a:t>
            </a:r>
            <a:endParaRPr lang="en-US" sz="4800" b="1" spc="-405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anose="020B0503020204020204"/>
              <a:cs typeface="Corbel" panose="020B0503020204020204"/>
              <a:sym typeface="+mn-ea"/>
            </a:endParaRPr>
          </a:p>
        </p:txBody>
      </p:sp>
      <p:sp>
        <p:nvSpPr>
          <p:cNvPr id="11" name="Title 1"/>
          <p:cNvSpPr txBox="1"/>
          <p:nvPr/>
        </p:nvSpPr>
        <p:spPr>
          <a:xfrm>
            <a:off x="8254999" y="0"/>
            <a:ext cx="3256035" cy="11920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000" b="1" dirty="0" smtClean="0">
                <a:latin typeface="+mn-lt"/>
                <a:cs typeface="Times New Roman" panose="02020603050405020304" pitchFamily="18" charset="0"/>
              </a:rPr>
              <a:t>Pathology</a:t>
            </a:r>
            <a:endParaRPr lang="en-US" altLang="en-US" sz="3000" b="1" dirty="0" smtClean="0">
              <a:latin typeface="+mn-lt"/>
              <a:cs typeface="Times New Roman" panose="02020603050405020304" pitchFamily="18" charset="0"/>
            </a:endParaRPr>
          </a:p>
          <a:p>
            <a:pPr algn="ctr"/>
            <a:r>
              <a:rPr lang="en-US" altLang="en-US" sz="3200" b="1" dirty="0" smtClean="0">
                <a:latin typeface="+mn-lt"/>
                <a:cs typeface="Times New Roman" panose="02020603050405020304" pitchFamily="18" charset="0"/>
              </a:rPr>
              <a:t>Lecture 2</a:t>
            </a:r>
            <a:endParaRPr lang="en-US" altLang="en-US" sz="32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 txBox="1"/>
          <p:nvPr/>
        </p:nvSpPr>
        <p:spPr>
          <a:xfrm>
            <a:off x="1629877" y="3149600"/>
            <a:ext cx="7848600" cy="14727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R="11430" algn="r">
              <a:lnSpc>
                <a:spcPct val="100000"/>
              </a:lnSpc>
              <a:spcBef>
                <a:spcPts val="1095"/>
              </a:spcBef>
            </a:pPr>
            <a:r>
              <a:rPr b="1" spc="-9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D</a:t>
            </a:r>
            <a:r>
              <a:rPr b="1" spc="-18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r</a:t>
            </a:r>
            <a:r>
              <a:rPr b="1" spc="-4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.</a:t>
            </a:r>
            <a:r>
              <a:rPr b="1" spc="-21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E</a:t>
            </a:r>
            <a:r>
              <a:rPr b="1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m</a:t>
            </a:r>
            <a:r>
              <a:rPr b="1" spc="114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a</a:t>
            </a:r>
            <a:r>
              <a:rPr b="1" spc="-7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n</a:t>
            </a:r>
            <a:r>
              <a:rPr b="1" spc="-110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 </a:t>
            </a:r>
            <a:r>
              <a:rPr b="1" spc="-13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K</a:t>
            </a:r>
            <a:r>
              <a:rPr b="1" spc="-18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r</a:t>
            </a:r>
            <a:r>
              <a:rPr b="1" spc="5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e</a:t>
            </a:r>
            <a:r>
              <a:rPr b="1" spc="-100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i</a:t>
            </a:r>
            <a:r>
              <a:rPr b="1" spc="-10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s</a:t>
            </a:r>
            <a:r>
              <a:rPr b="1" spc="-110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h</a:t>
            </a:r>
            <a:r>
              <a:rPr b="1" spc="114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a</a:t>
            </a:r>
            <a:r>
              <a:rPr b="1" spc="-110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n</a:t>
            </a:r>
            <a:r>
              <a:rPr b="1" spc="-60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, </a:t>
            </a:r>
            <a:r>
              <a:rPr b="1" spc="3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M</a:t>
            </a:r>
            <a:r>
              <a:rPr b="1" spc="-4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.</a:t>
            </a:r>
            <a:r>
              <a:rPr b="1" spc="-105" dirty="0">
                <a:solidFill>
                  <a:schemeClr val="bg1"/>
                </a:solidFill>
                <a:latin typeface="Tahoma" panose="020B0604030504040204"/>
                <a:cs typeface="Tahoma" panose="020B0604030504040204"/>
                <a:sym typeface="+mn-ea"/>
              </a:rPr>
              <a:t>D</a:t>
            </a:r>
            <a:endParaRPr lang="en-US" b="1" spc="-105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/>
              <a:cs typeface="Tahoma" panose="020B0604030504040204"/>
              <a:sym typeface="+mn-ea"/>
            </a:endParaRPr>
          </a:p>
        </p:txBody>
      </p:sp>
      <p:sp>
        <p:nvSpPr>
          <p:cNvPr id="15" name="Title 1"/>
          <p:cNvSpPr txBox="1"/>
          <p:nvPr/>
        </p:nvSpPr>
        <p:spPr>
          <a:xfrm>
            <a:off x="3047281" y="4431083"/>
            <a:ext cx="8956297" cy="14727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solidFill>
                  <a:srgbClr val="F0B5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mmersmith One" panose="02010703030501060504" pitchFamily="2" charset="0"/>
                <a:cs typeface="Times New Roman" panose="02020603050405020304" pitchFamily="18" charset="0"/>
              </a:rPr>
              <a:t>Teaching Provider: Dr. Zain. MD</a:t>
            </a:r>
            <a:endParaRPr lang="en-US" sz="3200" b="1" dirty="0">
              <a:solidFill>
                <a:srgbClr val="F0B5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en-US" sz="3200" cap="none" dirty="0">
              <a:solidFill>
                <a:srgbClr val="F0B5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mmersmith One" panose="02010703030501060504" pitchFamily="2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58836" y="3244334"/>
            <a:ext cx="60945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4" name="5-Point Star 13"/>
          <p:cNvSpPr/>
          <p:nvPr/>
        </p:nvSpPr>
        <p:spPr>
          <a:xfrm>
            <a:off x="975832" y="5466857"/>
            <a:ext cx="446956" cy="37176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sp>
        <p:nvSpPr>
          <p:cNvPr id="3" name="Text Box 2"/>
          <p:cNvSpPr txBox="1"/>
          <p:nvPr/>
        </p:nvSpPr>
        <p:spPr>
          <a:xfrm>
            <a:off x="1423035" y="5381625"/>
            <a:ext cx="38665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>
                <a:solidFill>
                  <a:schemeClr val="accent2">
                    <a:lumMod val="75000"/>
                    <a:lumOff val="25000"/>
                  </a:schemeClr>
                </a:solidFill>
              </a:rPr>
              <a:t>Blue = Extra notes </a:t>
            </a:r>
            <a:endParaRPr lang="en-US" sz="2800">
              <a:solidFill>
                <a:schemeClr val="accent2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sp>
        <p:nvSpPr>
          <p:cNvPr id="5" name="object 2"/>
          <p:cNvSpPr txBox="1">
            <a:spLocks noGrp="1"/>
          </p:cNvSpPr>
          <p:nvPr/>
        </p:nvSpPr>
        <p:spPr>
          <a:xfrm>
            <a:off x="2885440" y="73025"/>
            <a:ext cx="5953125" cy="5670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2750" b="0" i="0">
                <a:solidFill>
                  <a:schemeClr val="tx1"/>
                </a:solidFill>
                <a:latin typeface="Trebuchet MS" panose="020B0603020202020204"/>
                <a:ea typeface="+mj-ea"/>
                <a:cs typeface="Trebuchet MS" panose="020B0603020202020204"/>
              </a:defRPr>
            </a:lvl1pPr>
          </a:lstStyle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1" spc="175" dirty="0">
                <a:solidFill>
                  <a:schemeClr val="accent2"/>
                </a:solidFill>
              </a:rPr>
              <a:t>Normal</a:t>
            </a:r>
            <a:r>
              <a:rPr sz="3600" b="1" spc="-95" dirty="0">
                <a:solidFill>
                  <a:schemeClr val="accent2"/>
                </a:solidFill>
              </a:rPr>
              <a:t> </a:t>
            </a:r>
            <a:r>
              <a:rPr sz="3600" b="1" spc="70" dirty="0">
                <a:solidFill>
                  <a:schemeClr val="accent2"/>
                </a:solidFill>
              </a:rPr>
              <a:t>cells</a:t>
            </a:r>
            <a:r>
              <a:rPr sz="3600" b="1" spc="-240" dirty="0">
                <a:solidFill>
                  <a:schemeClr val="accent2"/>
                </a:solidFill>
              </a:rPr>
              <a:t> </a:t>
            </a:r>
            <a:r>
              <a:rPr sz="3600" b="1" spc="-65" dirty="0">
                <a:solidFill>
                  <a:schemeClr val="accent2"/>
                </a:solidFill>
              </a:rPr>
              <a:t>in </a:t>
            </a:r>
            <a:r>
              <a:rPr sz="3600" b="1" spc="90" dirty="0">
                <a:solidFill>
                  <a:schemeClr val="accent2"/>
                </a:solidFill>
              </a:rPr>
              <a:t>H&amp;E</a:t>
            </a:r>
            <a:r>
              <a:rPr sz="3600" b="1" spc="-100" dirty="0">
                <a:solidFill>
                  <a:schemeClr val="accent2"/>
                </a:solidFill>
              </a:rPr>
              <a:t> </a:t>
            </a:r>
            <a:r>
              <a:rPr sz="3600" b="1" spc="20" dirty="0">
                <a:solidFill>
                  <a:schemeClr val="accent2"/>
                </a:solidFill>
              </a:rPr>
              <a:t>stain</a:t>
            </a:r>
            <a:endParaRPr sz="3600" b="1" spc="20" dirty="0">
              <a:solidFill>
                <a:schemeClr val="accent2"/>
              </a:solidFill>
            </a:endParaRPr>
          </a:p>
        </p:txBody>
      </p:sp>
      <p:pic>
        <p:nvPicPr>
          <p:cNvPr id="6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280285" y="2660648"/>
            <a:ext cx="7620000" cy="3438525"/>
          </a:xfrm>
          <a:prstGeom prst="rect">
            <a:avLst/>
          </a:prstGeom>
        </p:spPr>
      </p:pic>
      <p:sp>
        <p:nvSpPr>
          <p:cNvPr id="7" name="object 4"/>
          <p:cNvSpPr txBox="1"/>
          <p:nvPr/>
        </p:nvSpPr>
        <p:spPr>
          <a:xfrm>
            <a:off x="1393189" y="811783"/>
            <a:ext cx="9406255" cy="1489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105"/>
              </a:spcBef>
              <a:buFont typeface="Wingdings" panose="05000000000000000000"/>
              <a:buChar char=""/>
              <a:tabLst>
                <a:tab pos="356235" algn="l"/>
              </a:tabLst>
            </a:pP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H&amp;E</a:t>
            </a:r>
            <a:r>
              <a:rPr sz="2400" spc="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-1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is</a:t>
            </a:r>
            <a:r>
              <a:rPr sz="2400" spc="2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the</a:t>
            </a:r>
            <a:r>
              <a:rPr sz="2400" spc="-8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combination</a:t>
            </a:r>
            <a:r>
              <a:rPr sz="2400" spc="-8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of</a:t>
            </a:r>
            <a:r>
              <a:rPr sz="2400" spc="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two</a:t>
            </a:r>
            <a:r>
              <a:rPr sz="2400" spc="-8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histological</a:t>
            </a:r>
            <a:r>
              <a:rPr sz="2400" spc="-12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stains:</a:t>
            </a:r>
            <a:r>
              <a:rPr sz="2400" spc="-2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-1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</a:rPr>
              <a:t>hematoxylin</a:t>
            </a:r>
            <a:r>
              <a:rPr sz="2400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-10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</a:rPr>
              <a:t>and</a:t>
            </a:r>
            <a:r>
              <a:rPr sz="2400" spc="-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10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</a:rPr>
              <a:t>eosin</a:t>
            </a:r>
            <a:r>
              <a:rPr sz="2400" spc="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.</a:t>
            </a:r>
            <a:endParaRPr sz="24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1F2023"/>
              </a:buClr>
              <a:buFont typeface="Wingdings" panose="05000000000000000000"/>
              <a:buChar char=""/>
            </a:pPr>
            <a:endParaRPr sz="2350">
              <a:latin typeface="Calibri" panose="020F0502020204030204"/>
              <a:cs typeface="Calibri" panose="020F0502020204030204"/>
            </a:endParaRPr>
          </a:p>
          <a:p>
            <a:pPr marL="355600" indent="-343535">
              <a:lnSpc>
                <a:spcPts val="2865"/>
              </a:lnSpc>
              <a:buFont typeface="Wingdings" panose="05000000000000000000"/>
              <a:buChar char=""/>
              <a:tabLst>
                <a:tab pos="356235" algn="l"/>
              </a:tabLst>
            </a:pPr>
            <a:r>
              <a:rPr sz="2400" spc="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The</a:t>
            </a:r>
            <a:r>
              <a:rPr sz="2400" spc="-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-1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hematoxylin</a:t>
            </a:r>
            <a:r>
              <a:rPr sz="2400"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stains</a:t>
            </a:r>
            <a:r>
              <a:rPr sz="2400" spc="-13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cell</a:t>
            </a:r>
            <a:r>
              <a:rPr sz="2400" spc="4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nuclei</a:t>
            </a:r>
            <a:r>
              <a:rPr sz="2400" spc="-3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a</a:t>
            </a:r>
            <a:r>
              <a:rPr sz="2400" spc="-4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purplish blue, </a:t>
            </a:r>
            <a:r>
              <a:rPr sz="2400" spc="-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and</a:t>
            </a:r>
            <a:r>
              <a:rPr sz="2400"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eosin</a:t>
            </a:r>
            <a:r>
              <a:rPr sz="2400"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stains</a:t>
            </a:r>
            <a:r>
              <a:rPr sz="2400" spc="-13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the</a:t>
            </a:r>
            <a:endParaRPr sz="2400">
              <a:latin typeface="Calibri" panose="020F0502020204030204"/>
              <a:cs typeface="Calibri" panose="020F0502020204030204"/>
            </a:endParaRPr>
          </a:p>
          <a:p>
            <a:pPr marL="355600">
              <a:lnSpc>
                <a:spcPts val="2865"/>
              </a:lnSpc>
            </a:pPr>
            <a:r>
              <a:rPr sz="2400" spc="-1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extracellular</a:t>
            </a:r>
            <a:r>
              <a:rPr sz="2400" spc="3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matrix</a:t>
            </a:r>
            <a:r>
              <a:rPr sz="2400" spc="-2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-1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and</a:t>
            </a:r>
            <a:r>
              <a:rPr sz="2400" spc="-1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cytoplasm</a:t>
            </a:r>
            <a:r>
              <a:rPr sz="2400" spc="-7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400" spc="-5" dirty="0">
                <a:solidFill>
                  <a:srgbClr val="1F2023"/>
                </a:solidFill>
                <a:latin typeface="Calibri" panose="020F0502020204030204"/>
                <a:cs typeface="Calibri" panose="020F0502020204030204"/>
              </a:rPr>
              <a:t>pink</a:t>
            </a:r>
            <a:endParaRPr sz="2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298065" y="116840"/>
            <a:ext cx="7158990" cy="614743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6189091" y="6589878"/>
            <a:ext cx="1031875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800" spc="-5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Dru</a:t>
            </a:r>
            <a:r>
              <a:rPr sz="80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g</a:t>
            </a:r>
            <a:r>
              <a:rPr sz="800" spc="-5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s</a:t>
            </a:r>
            <a:r>
              <a:rPr sz="80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.</a:t>
            </a:r>
            <a:r>
              <a:rPr sz="800" spc="-3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800" spc="-5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L</a:t>
            </a:r>
            <a:r>
              <a:rPr sz="800" spc="-1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i</a:t>
            </a:r>
            <a:r>
              <a:rPr sz="800" spc="-5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f</a:t>
            </a:r>
            <a:r>
              <a:rPr sz="80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e</a:t>
            </a:r>
            <a:r>
              <a:rPr sz="800" spc="15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800" spc="-5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on</a:t>
            </a:r>
            <a:r>
              <a:rPr sz="800" spc="-1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l</a:t>
            </a:r>
            <a:r>
              <a:rPr sz="800" spc="-5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in</a:t>
            </a:r>
            <a:r>
              <a:rPr sz="800" spc="-1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e</a:t>
            </a:r>
            <a:r>
              <a:rPr sz="80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.</a:t>
            </a:r>
            <a:r>
              <a:rPr sz="800" spc="2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800" spc="-5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L</a:t>
            </a:r>
            <a:r>
              <a:rPr sz="800" spc="-1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i</a:t>
            </a:r>
            <a:r>
              <a:rPr sz="800" spc="-5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fe.l</a:t>
            </a:r>
            <a:r>
              <a:rPr sz="800" dirty="0">
                <a:solidFill>
                  <a:srgbClr val="7E7E7E"/>
                </a:solidFill>
                <a:latin typeface="Calibri" panose="020F0502020204030204"/>
                <a:cs typeface="Calibri" panose="020F0502020204030204"/>
              </a:rPr>
              <a:t>k</a:t>
            </a:r>
            <a:endParaRPr sz="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9" name="object 4"/>
          <p:cNvSpPr txBox="1"/>
          <p:nvPr/>
        </p:nvSpPr>
        <p:spPr>
          <a:xfrm>
            <a:off x="9175467" y="5273260"/>
            <a:ext cx="84455" cy="1504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800" spc="5" dirty="0">
                <a:latin typeface="Roboto"/>
                <a:cs typeface="Roboto"/>
              </a:rPr>
              <a:t>3</a:t>
            </a:r>
            <a:endParaRPr sz="800">
              <a:latin typeface="Roboto"/>
              <a:cs typeface="Roboto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06010" y="175260"/>
            <a:ext cx="4679315" cy="6286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b="1" spc="110" dirty="0">
                <a:solidFill>
                  <a:schemeClr val="accent2"/>
                </a:solidFill>
              </a:rPr>
              <a:t>Necrosis</a:t>
            </a:r>
            <a:endParaRPr sz="4000" b="1" spc="110" dirty="0">
              <a:solidFill>
                <a:schemeClr val="accent2"/>
              </a:solidFill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170940" y="989965"/>
            <a:ext cx="9199245" cy="50526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object 2"/>
          <p:cNvSpPr txBox="1">
            <a:spLocks noGrp="1"/>
          </p:cNvSpPr>
          <p:nvPr>
            <p:ph type="title"/>
          </p:nvPr>
        </p:nvSpPr>
        <p:spPr>
          <a:xfrm>
            <a:off x="4048125" y="572770"/>
            <a:ext cx="4095115" cy="6902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spc="110" dirty="0">
                <a:solidFill>
                  <a:schemeClr val="accent2"/>
                </a:solidFill>
              </a:rPr>
              <a:t>Necrosis</a:t>
            </a:r>
            <a:endParaRPr sz="4400" b="1" spc="110" dirty="0">
              <a:solidFill>
                <a:schemeClr val="accent2"/>
              </a:solidFill>
            </a:endParaRPr>
          </a:p>
        </p:txBody>
      </p:sp>
      <p:sp>
        <p:nvSpPr>
          <p:cNvPr id="8" name="object 3"/>
          <p:cNvSpPr txBox="1"/>
          <p:nvPr/>
        </p:nvSpPr>
        <p:spPr>
          <a:xfrm>
            <a:off x="854075" y="1715135"/>
            <a:ext cx="10337165" cy="40024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p>
            <a:pPr marL="355600" marR="5080" indent="-343535">
              <a:lnSpc>
                <a:spcPct val="114000"/>
              </a:lnSpc>
              <a:spcBef>
                <a:spcPts val="125"/>
              </a:spcBef>
              <a:buClr>
                <a:srgbClr val="4966AC"/>
              </a:buClr>
              <a:buFont typeface="Wingdings" panose="05000000000000000000"/>
              <a:buChar char=""/>
              <a:tabLst>
                <a:tab pos="355600" algn="l"/>
                <a:tab pos="356235" algn="l"/>
              </a:tabLst>
            </a:pPr>
            <a:r>
              <a:rPr sz="2400" spc="-3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It</a:t>
            </a:r>
            <a:r>
              <a:rPr sz="2400" spc="-7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5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is</a:t>
            </a:r>
            <a:r>
              <a:rPr sz="2400" spc="-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4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an</a:t>
            </a:r>
            <a:r>
              <a:rPr sz="2400" spc="-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u="sng" spc="-4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uncontrolled</a:t>
            </a:r>
            <a:r>
              <a:rPr sz="2400" u="sng" spc="-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cell</a:t>
            </a:r>
            <a:r>
              <a:rPr sz="2400" spc="-2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death</a:t>
            </a:r>
            <a:r>
              <a:rPr sz="2400" spc="-8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that</a:t>
            </a:r>
            <a:r>
              <a:rPr sz="2400" spc="-7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2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results</a:t>
            </a:r>
            <a:r>
              <a:rPr sz="2400" spc="-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14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in</a:t>
            </a:r>
            <a:r>
              <a:rPr sz="24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swelling</a:t>
            </a:r>
            <a:r>
              <a:rPr sz="2400" spc="-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8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of</a:t>
            </a:r>
            <a:r>
              <a:rPr sz="2400" spc="-3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7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the</a:t>
            </a:r>
            <a:r>
              <a:rPr sz="2400" spc="-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cell </a:t>
            </a:r>
            <a:r>
              <a:rPr sz="2400" spc="1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organelles,</a:t>
            </a:r>
            <a:r>
              <a:rPr sz="2400" spc="-10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plasma</a:t>
            </a:r>
            <a:r>
              <a:rPr sz="2400" spc="-5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membrane</a:t>
            </a:r>
            <a:r>
              <a:rPr sz="2400" spc="-1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9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rupture</a:t>
            </a:r>
            <a:r>
              <a:rPr sz="2400" spc="-1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4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and</a:t>
            </a:r>
            <a:r>
              <a:rPr sz="2400" spc="-5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3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eventual</a:t>
            </a:r>
            <a:r>
              <a:rPr sz="2400" spc="-1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1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lysis</a:t>
            </a:r>
            <a:r>
              <a:rPr sz="2400" spc="-5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8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of</a:t>
            </a:r>
            <a:r>
              <a:rPr sz="2400" spc="-2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7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the</a:t>
            </a:r>
            <a:r>
              <a:rPr sz="2400" spc="-1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cell,</a:t>
            </a:r>
            <a:r>
              <a:rPr sz="2400" spc="4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and </a:t>
            </a:r>
            <a:r>
              <a:rPr sz="2400" spc="-57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2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spillage</a:t>
            </a:r>
            <a:r>
              <a:rPr sz="2400" spc="-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8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of</a:t>
            </a:r>
            <a:r>
              <a:rPr sz="2400" spc="-3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6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intracellular</a:t>
            </a:r>
            <a:r>
              <a:rPr sz="2400" spc="-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contents</a:t>
            </a:r>
            <a:r>
              <a:rPr sz="2400" spc="-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0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into</a:t>
            </a:r>
            <a:r>
              <a:rPr sz="2400" spc="-1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7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the</a:t>
            </a:r>
            <a:r>
              <a:rPr sz="2400" spc="-1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7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surrounding</a:t>
            </a:r>
            <a:r>
              <a:rPr sz="2400" spc="-13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1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tissue</a:t>
            </a:r>
            <a:r>
              <a:rPr sz="2400" spc="-8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leading</a:t>
            </a:r>
            <a:r>
              <a:rPr sz="2400" spc="-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to </a:t>
            </a:r>
            <a:r>
              <a:rPr sz="2400" spc="-8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0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tissue</a:t>
            </a:r>
            <a:r>
              <a:rPr sz="2400" spc="-9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damage.</a:t>
            </a:r>
            <a:endParaRPr sz="2400">
              <a:solidFill>
                <a:schemeClr val="tx1"/>
              </a:solidFill>
              <a:latin typeface="Tahoma" panose="020B0604030504040204"/>
              <a:cs typeface="Tahoma" panose="020B0604030504040204"/>
            </a:endParaRPr>
          </a:p>
          <a:p>
            <a:pPr>
              <a:lnSpc>
                <a:spcPct val="114000"/>
              </a:lnSpc>
              <a:buClr>
                <a:srgbClr val="4966AC"/>
              </a:buClr>
              <a:buFont typeface="Wingdings" panose="05000000000000000000"/>
              <a:buChar char=""/>
            </a:pPr>
            <a:endParaRPr sz="2400">
              <a:solidFill>
                <a:schemeClr val="tx1"/>
              </a:solidFill>
              <a:latin typeface="Tahoma" panose="020B0604030504040204"/>
              <a:cs typeface="Tahoma" panose="020B0604030504040204"/>
            </a:endParaRPr>
          </a:p>
          <a:p>
            <a:pPr marL="355600" marR="922655" indent="-343535">
              <a:lnSpc>
                <a:spcPct val="114000"/>
              </a:lnSpc>
              <a:spcBef>
                <a:spcPts val="1550"/>
              </a:spcBef>
              <a:buClr>
                <a:srgbClr val="4966AC"/>
              </a:buClr>
              <a:buFont typeface="Wingdings" panose="05000000000000000000"/>
              <a:buChar char=""/>
              <a:tabLst>
                <a:tab pos="355600" algn="l"/>
                <a:tab pos="356235" algn="l"/>
              </a:tabLst>
            </a:pPr>
            <a:r>
              <a:rPr sz="24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Considered as </a:t>
            </a:r>
            <a:r>
              <a:rPr sz="2400" spc="-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culmination </a:t>
            </a:r>
            <a:r>
              <a:rPr sz="2400" spc="-8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of </a:t>
            </a:r>
            <a:r>
              <a:rPr sz="2400" spc="-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reversible </a:t>
            </a:r>
            <a:r>
              <a:rPr sz="2400" spc="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cell </a:t>
            </a:r>
            <a:r>
              <a:rPr sz="2400" spc="-12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injury </a:t>
            </a:r>
            <a:r>
              <a:rPr sz="2400" spc="-1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that </a:t>
            </a:r>
            <a:r>
              <a:rPr sz="24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cannot </a:t>
            </a:r>
            <a:r>
              <a:rPr sz="2400" spc="9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be </a:t>
            </a:r>
            <a:r>
              <a:rPr sz="2400" spc="-57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corrected.</a:t>
            </a:r>
            <a:endParaRPr sz="2400">
              <a:solidFill>
                <a:schemeClr val="tx1"/>
              </a:solidFill>
              <a:latin typeface="Tahoma" panose="020B0604030504040204"/>
              <a:cs typeface="Tahoma" panose="020B0604030504040204"/>
            </a:endParaRPr>
          </a:p>
          <a:p>
            <a:pPr>
              <a:lnSpc>
                <a:spcPct val="114000"/>
              </a:lnSpc>
              <a:spcBef>
                <a:spcPts val="20"/>
              </a:spcBef>
              <a:buClr>
                <a:srgbClr val="4966AC"/>
              </a:buClr>
              <a:buFont typeface="Wingdings" panose="05000000000000000000"/>
              <a:buChar char=""/>
            </a:pPr>
            <a:endParaRPr sz="2400">
              <a:solidFill>
                <a:schemeClr val="tx1"/>
              </a:solidFill>
              <a:latin typeface="Tahoma" panose="020B0604030504040204"/>
              <a:cs typeface="Tahoma" panose="020B0604030504040204"/>
            </a:endParaRPr>
          </a:p>
          <a:p>
            <a:pPr marL="355600" marR="391160" indent="-343535">
              <a:lnSpc>
                <a:spcPct val="114000"/>
              </a:lnSpc>
              <a:buClr>
                <a:srgbClr val="4966AC"/>
              </a:buClr>
              <a:buFont typeface="Wingdings" panose="05000000000000000000"/>
              <a:buChar char=""/>
              <a:tabLst>
                <a:tab pos="355600" algn="l"/>
                <a:tab pos="356235" algn="l"/>
                <a:tab pos="3620770" algn="l"/>
              </a:tabLst>
            </a:pPr>
            <a:r>
              <a:rPr sz="2400" spc="-13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U</a:t>
            </a:r>
            <a:r>
              <a:rPr sz="2400" spc="-1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s</a:t>
            </a:r>
            <a:r>
              <a:rPr sz="2400" spc="-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u</a:t>
            </a:r>
            <a:r>
              <a:rPr sz="2400" spc="14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a</a:t>
            </a:r>
            <a:r>
              <a:rPr sz="2400" spc="-1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ll</a:t>
            </a:r>
            <a:r>
              <a:rPr sz="2400" spc="2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y</a:t>
            </a:r>
            <a:r>
              <a:rPr sz="2400" spc="-114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e</a:t>
            </a:r>
            <a:r>
              <a:rPr sz="2400" spc="-1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li</a:t>
            </a:r>
            <a:r>
              <a:rPr lang="en-US" sz="2400" spc="-1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</a:t>
            </a:r>
            <a:r>
              <a:rPr sz="2400" spc="-1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</a:t>
            </a:r>
            <a:r>
              <a:rPr sz="2400" spc="-2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</a:t>
            </a:r>
            <a:r>
              <a:rPr sz="2400" spc="-14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s</a:t>
            </a:r>
            <a:r>
              <a:rPr sz="2400" spc="1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14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a</a:t>
            </a:r>
            <a:r>
              <a:rPr sz="2400" spc="-5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l</a:t>
            </a:r>
            <a:r>
              <a:rPr sz="2400" spc="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o</a:t>
            </a:r>
            <a:r>
              <a:rPr sz="2400" spc="21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</a:t>
            </a:r>
            <a:r>
              <a:rPr sz="2400" spc="14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a</a:t>
            </a:r>
            <a:r>
              <a:rPr sz="2400" spc="-12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l</a:t>
            </a:r>
            <a:r>
              <a:rPr sz="2400" spc="-2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h</a:t>
            </a:r>
            <a:r>
              <a:rPr sz="2400" spc="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o</a:t>
            </a:r>
            <a:r>
              <a:rPr sz="2400" spc="-1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s</a:t>
            </a:r>
            <a:r>
              <a:rPr sz="2400" spc="-22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</a:t>
            </a:r>
            <a:r>
              <a:rPr lang="en-US" sz="2400" spc="-22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2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r</a:t>
            </a:r>
            <a:r>
              <a:rPr sz="2400" spc="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e</a:t>
            </a:r>
            <a:r>
              <a:rPr sz="2400" spc="14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a</a:t>
            </a:r>
            <a:r>
              <a:rPr sz="2400" spc="21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c</a:t>
            </a:r>
            <a:r>
              <a:rPr sz="2400" spc="-2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</a:t>
            </a:r>
            <a:r>
              <a:rPr sz="2400" spc="-1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</a:t>
            </a:r>
            <a:r>
              <a:rPr sz="2400" spc="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o</a:t>
            </a:r>
            <a:r>
              <a:rPr sz="2400" spc="-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n</a:t>
            </a:r>
            <a:r>
              <a:rPr sz="2400" spc="-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,</a:t>
            </a:r>
            <a:r>
              <a:rPr sz="2400" spc="-10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</a:t>
            </a:r>
            <a:r>
              <a:rPr sz="2400" spc="-8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n</a:t>
            </a:r>
            <a:r>
              <a:rPr sz="2400" spc="-17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f</a:t>
            </a:r>
            <a:r>
              <a:rPr sz="2400" spc="-1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l</a:t>
            </a:r>
            <a:r>
              <a:rPr sz="2400" spc="14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a</a:t>
            </a:r>
            <a:r>
              <a:rPr sz="2400" spc="-4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mm</a:t>
            </a:r>
            <a:r>
              <a:rPr sz="2400" spc="14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a</a:t>
            </a:r>
            <a:r>
              <a:rPr sz="2400" spc="-2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t</a:t>
            </a:r>
            <a:r>
              <a:rPr sz="2400" spc="-16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i</a:t>
            </a:r>
            <a:r>
              <a:rPr sz="2400" spc="3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o</a:t>
            </a:r>
            <a:r>
              <a:rPr sz="2400" spc="-6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n</a:t>
            </a:r>
            <a:r>
              <a:rPr sz="2400" spc="-5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spc="-100" dirty="0">
                <a:solidFill>
                  <a:schemeClr val="tx1"/>
                </a:solidFill>
                <a:latin typeface="Tahoma" panose="020B0604030504040204"/>
                <a:cs typeface="Tahoma" panose="020B0604030504040204"/>
              </a:rPr>
              <a:t>(</a:t>
            </a:r>
            <a:r>
              <a:rPr sz="2400" spc="19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d</a:t>
            </a:r>
            <a:r>
              <a:rPr sz="2400" spc="13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u</a:t>
            </a:r>
            <a:r>
              <a:rPr sz="2400" spc="18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e</a:t>
            </a:r>
            <a:r>
              <a:rPr sz="2400" spc="-6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-12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t</a:t>
            </a:r>
            <a:r>
              <a:rPr sz="2400" spc="21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o</a:t>
            </a:r>
            <a:r>
              <a:rPr sz="2400" spc="-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-12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t</a:t>
            </a:r>
            <a:r>
              <a:rPr sz="2400" spc="13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h</a:t>
            </a:r>
            <a:r>
              <a:rPr sz="2400" spc="18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e</a:t>
            </a:r>
            <a:r>
              <a:rPr sz="2400" spc="-6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-18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r</a:t>
            </a:r>
            <a:r>
              <a:rPr sz="2400" spc="21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e</a:t>
            </a:r>
            <a:r>
              <a:rPr sz="2400" spc="-8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l</a:t>
            </a:r>
            <a:r>
              <a:rPr sz="2400" spc="21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e</a:t>
            </a:r>
            <a:r>
              <a:rPr sz="2400" spc="25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a</a:t>
            </a:r>
            <a:r>
              <a:rPr sz="2400" spc="1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s</a:t>
            </a:r>
            <a:r>
              <a:rPr sz="2400" spc="18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e</a:t>
            </a:r>
            <a:r>
              <a:rPr sz="2400" spc="-22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22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o</a:t>
            </a:r>
            <a:r>
              <a:rPr sz="2400" spc="-9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f  </a:t>
            </a:r>
            <a:r>
              <a:rPr sz="2400" spc="12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heat</a:t>
            </a:r>
            <a:r>
              <a:rPr sz="2400" spc="-10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13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shock</a:t>
            </a:r>
            <a:r>
              <a:rPr sz="2400" spc="-17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2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proteins,</a:t>
            </a:r>
            <a:r>
              <a:rPr sz="2400" spc="-21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4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uric</a:t>
            </a:r>
            <a:r>
              <a:rPr sz="2400" spc="-13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10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acid,</a:t>
            </a:r>
            <a:r>
              <a:rPr sz="2400" spc="-7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-3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ATP,</a:t>
            </a:r>
            <a:r>
              <a:rPr sz="2400" spc="-6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12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DNA,</a:t>
            </a:r>
            <a:r>
              <a:rPr sz="240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204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and</a:t>
            </a:r>
            <a:r>
              <a:rPr sz="2400" spc="-5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110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nuclear</a:t>
            </a:r>
            <a:r>
              <a:rPr sz="2400" spc="-18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25" dirty="0">
                <a:solidFill>
                  <a:schemeClr val="tx1"/>
                </a:solidFill>
                <a:latin typeface="Trebuchet MS" panose="020B0603020202020204"/>
                <a:cs typeface="Trebuchet MS" panose="020B0603020202020204"/>
              </a:rPr>
              <a:t>proteins).</a:t>
            </a:r>
            <a:endParaRPr sz="2400" spc="25" dirty="0">
              <a:solidFill>
                <a:schemeClr val="tx1"/>
              </a:solidFill>
              <a:latin typeface="Trebuchet MS" panose="020B0603020202020204"/>
              <a:cs typeface="Trebuchet MS" panose="020B0603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/>
              <a:t>clinical importance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4480" y="1572984"/>
            <a:ext cx="11486606" cy="4023360"/>
          </a:xfrm>
        </p:spPr>
        <p:txBody>
          <a:bodyPr/>
          <a:p>
            <a:r>
              <a:rPr lang="en-US" sz="2400">
                <a:solidFill>
                  <a:schemeClr val="tx1"/>
                </a:solidFill>
              </a:rPr>
              <a:t>Leakage of intracellular proteins through the damaged cell membrane and ultimately into the circulation provides meanes of detecting tissue specific necrosis using blood of serum samples .</a:t>
            </a: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42845" y="2934335"/>
            <a:ext cx="3389630" cy="29768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6830" y="3143885"/>
            <a:ext cx="3066415" cy="27666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" y="587903"/>
            <a:ext cx="11486606" cy="1082936"/>
          </a:xfrm>
        </p:spPr>
        <p:txBody>
          <a:bodyPr>
            <a:normAutofit fontScale="90000"/>
          </a:bodyPr>
          <a:p>
            <a:pPr algn="ctr"/>
            <a:r>
              <a:rPr lang="en-US"/>
              <a:t>Morphological features of necrosis:</a:t>
            </a:r>
            <a:br>
              <a:rPr lang="en-US"/>
            </a:br>
            <a:r>
              <a:rPr lang="en-US"/>
              <a:t>I. Grossly:</a:t>
            </a:r>
            <a:endParaRPr lang="en-US"/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60705" y="2017395"/>
            <a:ext cx="4932680" cy="395224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3375" y="2017395"/>
            <a:ext cx="4528185" cy="39522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3"/>
          <p:cNvSpPr txBox="1">
            <a:spLocks noGrp="1"/>
          </p:cNvSpPr>
          <p:nvPr>
            <p:ph type="title"/>
          </p:nvPr>
        </p:nvSpPr>
        <p:spPr>
          <a:xfrm>
            <a:off x="926465" y="735330"/>
            <a:ext cx="10681970" cy="56769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p>
            <a:pPr marL="12700" marR="5080">
              <a:lnSpc>
                <a:spcPct val="101000"/>
              </a:lnSpc>
              <a:spcBef>
                <a:spcPts val="70"/>
              </a:spcBef>
            </a:pPr>
            <a:r>
              <a:rPr sz="3600" b="1" spc="235" dirty="0">
                <a:solidFill>
                  <a:srgbClr val="001F5F"/>
                </a:solidFill>
              </a:rPr>
              <a:t>Microscopic</a:t>
            </a:r>
            <a:r>
              <a:rPr sz="3600" b="1" spc="5" dirty="0">
                <a:solidFill>
                  <a:srgbClr val="001F5F"/>
                </a:solidFill>
              </a:rPr>
              <a:t> </a:t>
            </a:r>
            <a:r>
              <a:rPr sz="3600" b="1" spc="380" dirty="0">
                <a:solidFill>
                  <a:srgbClr val="001F5F"/>
                </a:solidFill>
              </a:rPr>
              <a:t>appearance</a:t>
            </a:r>
            <a:r>
              <a:rPr sz="3600" b="1" spc="-150" dirty="0">
                <a:solidFill>
                  <a:srgbClr val="001F5F"/>
                </a:solidFill>
              </a:rPr>
              <a:t> </a:t>
            </a:r>
            <a:r>
              <a:rPr sz="3600" b="1" spc="90" dirty="0">
                <a:solidFill>
                  <a:srgbClr val="001F5F"/>
                </a:solidFill>
              </a:rPr>
              <a:t>of</a:t>
            </a:r>
            <a:r>
              <a:rPr sz="3600" b="1" spc="-65" dirty="0">
                <a:solidFill>
                  <a:srgbClr val="001F5F"/>
                </a:solidFill>
              </a:rPr>
              <a:t> </a:t>
            </a:r>
            <a:r>
              <a:rPr sz="3600" b="1" spc="150" dirty="0">
                <a:solidFill>
                  <a:srgbClr val="001F5F"/>
                </a:solidFill>
              </a:rPr>
              <a:t>Necrotic </a:t>
            </a:r>
            <a:r>
              <a:rPr sz="3600" b="1" spc="-1070" dirty="0">
                <a:solidFill>
                  <a:srgbClr val="001F5F"/>
                </a:solidFill>
              </a:rPr>
              <a:t> </a:t>
            </a:r>
            <a:r>
              <a:rPr sz="3600" b="1" spc="465" dirty="0">
                <a:solidFill>
                  <a:srgbClr val="001F5F"/>
                </a:solidFill>
              </a:rPr>
              <a:t>dead</a:t>
            </a:r>
            <a:r>
              <a:rPr sz="3600" b="1" spc="-110" dirty="0">
                <a:solidFill>
                  <a:srgbClr val="001F5F"/>
                </a:solidFill>
              </a:rPr>
              <a:t> </a:t>
            </a:r>
            <a:r>
              <a:rPr sz="3600" b="1" spc="5" dirty="0">
                <a:solidFill>
                  <a:srgbClr val="001F5F"/>
                </a:solidFill>
              </a:rPr>
              <a:t>cells:</a:t>
            </a:r>
            <a:endParaRPr sz="3600" b="1"/>
          </a:p>
        </p:txBody>
      </p:sp>
      <p:sp>
        <p:nvSpPr>
          <p:cNvPr id="7" name="object 4"/>
          <p:cNvSpPr/>
          <p:nvPr/>
        </p:nvSpPr>
        <p:spPr>
          <a:xfrm>
            <a:off x="6840032" y="1691080"/>
            <a:ext cx="3843020" cy="1657985"/>
          </a:xfrm>
          <a:custGeom>
            <a:avLst/>
            <a:gdLst/>
            <a:ahLst/>
            <a:cxnLst/>
            <a:rect l="l" t="t" r="r" b="b"/>
            <a:pathLst>
              <a:path w="3843020" h="1657985">
                <a:moveTo>
                  <a:pt x="349310" y="545516"/>
                </a:moveTo>
                <a:lnTo>
                  <a:pt x="344104" y="509557"/>
                </a:lnTo>
                <a:lnTo>
                  <a:pt x="345078" y="474154"/>
                </a:lnTo>
                <a:lnTo>
                  <a:pt x="351974" y="439507"/>
                </a:lnTo>
                <a:lnTo>
                  <a:pt x="382496" y="373280"/>
                </a:lnTo>
                <a:lnTo>
                  <a:pt x="405605" y="342098"/>
                </a:lnTo>
                <a:lnTo>
                  <a:pt x="433603" y="312470"/>
                </a:lnTo>
                <a:lnTo>
                  <a:pt x="466230" y="284595"/>
                </a:lnTo>
                <a:lnTo>
                  <a:pt x="503228" y="258672"/>
                </a:lnTo>
                <a:lnTo>
                  <a:pt x="544338" y="234902"/>
                </a:lnTo>
                <a:lnTo>
                  <a:pt x="589303" y="213483"/>
                </a:lnTo>
                <a:lnTo>
                  <a:pt x="637864" y="194615"/>
                </a:lnTo>
                <a:lnTo>
                  <a:pt x="689762" y="178498"/>
                </a:lnTo>
                <a:lnTo>
                  <a:pt x="744740" y="165330"/>
                </a:lnTo>
                <a:lnTo>
                  <a:pt x="802538" y="155311"/>
                </a:lnTo>
                <a:lnTo>
                  <a:pt x="862898" y="148641"/>
                </a:lnTo>
                <a:lnTo>
                  <a:pt x="912868" y="145880"/>
                </a:lnTo>
                <a:lnTo>
                  <a:pt x="962790" y="145577"/>
                </a:lnTo>
                <a:lnTo>
                  <a:pt x="1012410" y="147703"/>
                </a:lnTo>
                <a:lnTo>
                  <a:pt x="1061479" y="152229"/>
                </a:lnTo>
                <a:lnTo>
                  <a:pt x="1109743" y="159124"/>
                </a:lnTo>
                <a:lnTo>
                  <a:pt x="1156953" y="168358"/>
                </a:lnTo>
                <a:lnTo>
                  <a:pt x="1202856" y="179902"/>
                </a:lnTo>
                <a:lnTo>
                  <a:pt x="1247200" y="193726"/>
                </a:lnTo>
                <a:lnTo>
                  <a:pt x="1275922" y="165910"/>
                </a:lnTo>
                <a:lnTo>
                  <a:pt x="1309191" y="140759"/>
                </a:lnTo>
                <a:lnTo>
                  <a:pt x="1346524" y="118358"/>
                </a:lnTo>
                <a:lnTo>
                  <a:pt x="1387441" y="98797"/>
                </a:lnTo>
                <a:lnTo>
                  <a:pt x="1431461" y="82160"/>
                </a:lnTo>
                <a:lnTo>
                  <a:pt x="1478103" y="68536"/>
                </a:lnTo>
                <a:lnTo>
                  <a:pt x="1526886" y="58011"/>
                </a:lnTo>
                <a:lnTo>
                  <a:pt x="1577329" y="50672"/>
                </a:lnTo>
                <a:lnTo>
                  <a:pt x="1628951" y="46605"/>
                </a:lnTo>
                <a:lnTo>
                  <a:pt x="1681272" y="45899"/>
                </a:lnTo>
                <a:lnTo>
                  <a:pt x="1733809" y="48639"/>
                </a:lnTo>
                <a:lnTo>
                  <a:pt x="1786083" y="54913"/>
                </a:lnTo>
                <a:lnTo>
                  <a:pt x="1837612" y="64808"/>
                </a:lnTo>
                <a:lnTo>
                  <a:pt x="1887915" y="78410"/>
                </a:lnTo>
                <a:lnTo>
                  <a:pt x="1945970" y="99778"/>
                </a:lnTo>
                <a:lnTo>
                  <a:pt x="1998024" y="125908"/>
                </a:lnTo>
                <a:lnTo>
                  <a:pt x="2024689" y="99131"/>
                </a:lnTo>
                <a:lnTo>
                  <a:pt x="2056454" y="75269"/>
                </a:lnTo>
                <a:lnTo>
                  <a:pt x="2092699" y="54443"/>
                </a:lnTo>
                <a:lnTo>
                  <a:pt x="2132804" y="36773"/>
                </a:lnTo>
                <a:lnTo>
                  <a:pt x="2176150" y="22380"/>
                </a:lnTo>
                <a:lnTo>
                  <a:pt x="2222116" y="11386"/>
                </a:lnTo>
                <a:lnTo>
                  <a:pt x="2270082" y="3910"/>
                </a:lnTo>
                <a:lnTo>
                  <a:pt x="2319428" y="75"/>
                </a:lnTo>
                <a:lnTo>
                  <a:pt x="2369535" y="0"/>
                </a:lnTo>
                <a:lnTo>
                  <a:pt x="2419782" y="3806"/>
                </a:lnTo>
                <a:lnTo>
                  <a:pt x="2469549" y="11614"/>
                </a:lnTo>
                <a:lnTo>
                  <a:pt x="2518216" y="23546"/>
                </a:lnTo>
                <a:lnTo>
                  <a:pt x="2556711" y="36522"/>
                </a:lnTo>
                <a:lnTo>
                  <a:pt x="2592337" y="51915"/>
                </a:lnTo>
                <a:lnTo>
                  <a:pt x="2653598" y="89332"/>
                </a:lnTo>
                <a:lnTo>
                  <a:pt x="2691154" y="66405"/>
                </a:lnTo>
                <a:lnTo>
                  <a:pt x="2732342" y="46819"/>
                </a:lnTo>
                <a:lnTo>
                  <a:pt x="2776590" y="30604"/>
                </a:lnTo>
                <a:lnTo>
                  <a:pt x="2823328" y="17787"/>
                </a:lnTo>
                <a:lnTo>
                  <a:pt x="2871984" y="8397"/>
                </a:lnTo>
                <a:lnTo>
                  <a:pt x="2921988" y="2461"/>
                </a:lnTo>
                <a:lnTo>
                  <a:pt x="2972769" y="8"/>
                </a:lnTo>
                <a:lnTo>
                  <a:pt x="3023757" y="1065"/>
                </a:lnTo>
                <a:lnTo>
                  <a:pt x="3074379" y="5661"/>
                </a:lnTo>
                <a:lnTo>
                  <a:pt x="3124065" y="13824"/>
                </a:lnTo>
                <a:lnTo>
                  <a:pt x="3172245" y="25582"/>
                </a:lnTo>
                <a:lnTo>
                  <a:pt x="3218347" y="40963"/>
                </a:lnTo>
                <a:lnTo>
                  <a:pt x="3261801" y="59995"/>
                </a:lnTo>
                <a:lnTo>
                  <a:pt x="3314334" y="91027"/>
                </a:lnTo>
                <a:lnTo>
                  <a:pt x="3356686" y="126607"/>
                </a:lnTo>
                <a:lnTo>
                  <a:pt x="3388013" y="165901"/>
                </a:lnTo>
                <a:lnTo>
                  <a:pt x="3407470" y="208077"/>
                </a:lnTo>
                <a:lnTo>
                  <a:pt x="3468396" y="220489"/>
                </a:lnTo>
                <a:lnTo>
                  <a:pt x="3524607" y="237198"/>
                </a:lnTo>
                <a:lnTo>
                  <a:pt x="3575708" y="257794"/>
                </a:lnTo>
                <a:lnTo>
                  <a:pt x="3621301" y="281869"/>
                </a:lnTo>
                <a:lnTo>
                  <a:pt x="3660990" y="309015"/>
                </a:lnTo>
                <a:lnTo>
                  <a:pt x="3694379" y="338824"/>
                </a:lnTo>
                <a:lnTo>
                  <a:pt x="3721072" y="370887"/>
                </a:lnTo>
                <a:lnTo>
                  <a:pt x="3740671" y="404795"/>
                </a:lnTo>
                <a:lnTo>
                  <a:pt x="3757005" y="476517"/>
                </a:lnTo>
                <a:lnTo>
                  <a:pt x="3752947" y="513514"/>
                </a:lnTo>
                <a:lnTo>
                  <a:pt x="3740210" y="550723"/>
                </a:lnTo>
                <a:lnTo>
                  <a:pt x="3718493" y="587299"/>
                </a:lnTo>
                <a:lnTo>
                  <a:pt x="3755656" y="619132"/>
                </a:lnTo>
                <a:lnTo>
                  <a:pt x="3786164" y="652454"/>
                </a:lnTo>
                <a:lnTo>
                  <a:pt x="3810084" y="686963"/>
                </a:lnTo>
                <a:lnTo>
                  <a:pt x="3827483" y="722354"/>
                </a:lnTo>
                <a:lnTo>
                  <a:pt x="3842988" y="794575"/>
                </a:lnTo>
                <a:lnTo>
                  <a:pt x="3841228" y="830800"/>
                </a:lnTo>
                <a:lnTo>
                  <a:pt x="3819022" y="901962"/>
                </a:lnTo>
                <a:lnTo>
                  <a:pt x="3798710" y="936295"/>
                </a:lnTo>
                <a:lnTo>
                  <a:pt x="3772348" y="969392"/>
                </a:lnTo>
                <a:lnTo>
                  <a:pt x="3740004" y="1000949"/>
                </a:lnTo>
                <a:lnTo>
                  <a:pt x="3701744" y="1030665"/>
                </a:lnTo>
                <a:lnTo>
                  <a:pt x="3657637" y="1058237"/>
                </a:lnTo>
                <a:lnTo>
                  <a:pt x="3607749" y="1083361"/>
                </a:lnTo>
                <a:lnTo>
                  <a:pt x="3565533" y="1100749"/>
                </a:lnTo>
                <a:lnTo>
                  <a:pt x="3521098" y="1115911"/>
                </a:lnTo>
                <a:lnTo>
                  <a:pt x="3474701" y="1128779"/>
                </a:lnTo>
                <a:lnTo>
                  <a:pt x="3426600" y="1139288"/>
                </a:lnTo>
                <a:lnTo>
                  <a:pt x="3377053" y="1147370"/>
                </a:lnTo>
                <a:lnTo>
                  <a:pt x="3326317" y="1152957"/>
                </a:lnTo>
                <a:lnTo>
                  <a:pt x="3322378" y="1188127"/>
                </a:lnTo>
                <a:lnTo>
                  <a:pt x="3294964" y="1254580"/>
                </a:lnTo>
                <a:lnTo>
                  <a:pt x="3272266" y="1285413"/>
                </a:lnTo>
                <a:lnTo>
                  <a:pt x="3244093" y="1314350"/>
                </a:lnTo>
                <a:lnTo>
                  <a:pt x="3210831" y="1341166"/>
                </a:lnTo>
                <a:lnTo>
                  <a:pt x="3172869" y="1365634"/>
                </a:lnTo>
                <a:lnTo>
                  <a:pt x="3130597" y="1387532"/>
                </a:lnTo>
                <a:lnTo>
                  <a:pt x="3084400" y="1406632"/>
                </a:lnTo>
                <a:lnTo>
                  <a:pt x="3034669" y="1422710"/>
                </a:lnTo>
                <a:lnTo>
                  <a:pt x="2981791" y="1435541"/>
                </a:lnTo>
                <a:lnTo>
                  <a:pt x="2926154" y="1444899"/>
                </a:lnTo>
                <a:lnTo>
                  <a:pt x="2868147" y="1450559"/>
                </a:lnTo>
                <a:lnTo>
                  <a:pt x="2808157" y="1452296"/>
                </a:lnTo>
                <a:lnTo>
                  <a:pt x="2751575" y="1450223"/>
                </a:lnTo>
                <a:lnTo>
                  <a:pt x="2695993" y="1444524"/>
                </a:lnTo>
                <a:lnTo>
                  <a:pt x="2641892" y="1435288"/>
                </a:lnTo>
                <a:lnTo>
                  <a:pt x="2589754" y="1422609"/>
                </a:lnTo>
                <a:lnTo>
                  <a:pt x="2540060" y="1406576"/>
                </a:lnTo>
                <a:lnTo>
                  <a:pt x="2520689" y="1438685"/>
                </a:lnTo>
                <a:lnTo>
                  <a:pt x="2496672" y="1469010"/>
                </a:lnTo>
                <a:lnTo>
                  <a:pt x="2468323" y="1497451"/>
                </a:lnTo>
                <a:lnTo>
                  <a:pt x="2435954" y="1523911"/>
                </a:lnTo>
                <a:lnTo>
                  <a:pt x="2399879" y="1548289"/>
                </a:lnTo>
                <a:lnTo>
                  <a:pt x="2360412" y="1570487"/>
                </a:lnTo>
                <a:lnTo>
                  <a:pt x="2317866" y="1590406"/>
                </a:lnTo>
                <a:lnTo>
                  <a:pt x="2272555" y="1607946"/>
                </a:lnTo>
                <a:lnTo>
                  <a:pt x="2224792" y="1623008"/>
                </a:lnTo>
                <a:lnTo>
                  <a:pt x="2174890" y="1635493"/>
                </a:lnTo>
                <a:lnTo>
                  <a:pt x="2123163" y="1645303"/>
                </a:lnTo>
                <a:lnTo>
                  <a:pt x="2069925" y="1652337"/>
                </a:lnTo>
                <a:lnTo>
                  <a:pt x="2015488" y="1656497"/>
                </a:lnTo>
                <a:lnTo>
                  <a:pt x="1960167" y="1657684"/>
                </a:lnTo>
                <a:lnTo>
                  <a:pt x="1904275" y="1655799"/>
                </a:lnTo>
                <a:lnTo>
                  <a:pt x="1848125" y="1650742"/>
                </a:lnTo>
                <a:lnTo>
                  <a:pt x="1792030" y="1642415"/>
                </a:lnTo>
                <a:lnTo>
                  <a:pt x="1736212" y="1630691"/>
                </a:lnTo>
                <a:lnTo>
                  <a:pt x="1682961" y="1615869"/>
                </a:lnTo>
                <a:lnTo>
                  <a:pt x="1632617" y="1598098"/>
                </a:lnTo>
                <a:lnTo>
                  <a:pt x="1585523" y="1577530"/>
                </a:lnTo>
                <a:lnTo>
                  <a:pt x="1542022" y="1554317"/>
                </a:lnTo>
                <a:lnTo>
                  <a:pt x="1502455" y="1528608"/>
                </a:lnTo>
                <a:lnTo>
                  <a:pt x="1467164" y="1500556"/>
                </a:lnTo>
                <a:lnTo>
                  <a:pt x="1420149" y="1515795"/>
                </a:lnTo>
                <a:lnTo>
                  <a:pt x="1372028" y="1528658"/>
                </a:lnTo>
                <a:lnTo>
                  <a:pt x="1323008" y="1539175"/>
                </a:lnTo>
                <a:lnTo>
                  <a:pt x="1273299" y="1547377"/>
                </a:lnTo>
                <a:lnTo>
                  <a:pt x="1223112" y="1553294"/>
                </a:lnTo>
                <a:lnTo>
                  <a:pt x="1172655" y="1556957"/>
                </a:lnTo>
                <a:lnTo>
                  <a:pt x="1122138" y="1558398"/>
                </a:lnTo>
                <a:lnTo>
                  <a:pt x="1071770" y="1557645"/>
                </a:lnTo>
                <a:lnTo>
                  <a:pt x="1021761" y="1554730"/>
                </a:lnTo>
                <a:lnTo>
                  <a:pt x="972319" y="1549684"/>
                </a:lnTo>
                <a:lnTo>
                  <a:pt x="923655" y="1542537"/>
                </a:lnTo>
                <a:lnTo>
                  <a:pt x="875978" y="1533320"/>
                </a:lnTo>
                <a:lnTo>
                  <a:pt x="829497" y="1522063"/>
                </a:lnTo>
                <a:lnTo>
                  <a:pt x="784422" y="1508797"/>
                </a:lnTo>
                <a:lnTo>
                  <a:pt x="740961" y="1493553"/>
                </a:lnTo>
                <a:lnTo>
                  <a:pt x="699325" y="1476360"/>
                </a:lnTo>
                <a:lnTo>
                  <a:pt x="659723" y="1457251"/>
                </a:lnTo>
                <a:lnTo>
                  <a:pt x="622364" y="1436255"/>
                </a:lnTo>
                <a:lnTo>
                  <a:pt x="587458" y="1413403"/>
                </a:lnTo>
                <a:lnTo>
                  <a:pt x="555213" y="1388725"/>
                </a:lnTo>
                <a:lnTo>
                  <a:pt x="525840" y="1362253"/>
                </a:lnTo>
                <a:lnTo>
                  <a:pt x="518474" y="1355014"/>
                </a:lnTo>
                <a:lnTo>
                  <a:pt x="461136" y="1356476"/>
                </a:lnTo>
                <a:lnTo>
                  <a:pt x="405456" y="1353102"/>
                </a:lnTo>
                <a:lnTo>
                  <a:pt x="352100" y="1345199"/>
                </a:lnTo>
                <a:lnTo>
                  <a:pt x="301731" y="1333078"/>
                </a:lnTo>
                <a:lnTo>
                  <a:pt x="255014" y="1317045"/>
                </a:lnTo>
                <a:lnTo>
                  <a:pt x="212612" y="1297411"/>
                </a:lnTo>
                <a:lnTo>
                  <a:pt x="175190" y="1274482"/>
                </a:lnTo>
                <a:lnTo>
                  <a:pt x="143411" y="1248569"/>
                </a:lnTo>
                <a:lnTo>
                  <a:pt x="117941" y="1219980"/>
                </a:lnTo>
                <a:lnTo>
                  <a:pt x="88579" y="1156005"/>
                </a:lnTo>
                <a:lnTo>
                  <a:pt x="86579" y="1116294"/>
                </a:lnTo>
                <a:lnTo>
                  <a:pt x="96258" y="1077430"/>
                </a:lnTo>
                <a:lnTo>
                  <a:pt x="117136" y="1040260"/>
                </a:lnTo>
                <a:lnTo>
                  <a:pt x="148730" y="1005633"/>
                </a:lnTo>
                <a:lnTo>
                  <a:pt x="190560" y="974395"/>
                </a:lnTo>
                <a:lnTo>
                  <a:pt x="139066" y="953097"/>
                </a:lnTo>
                <a:lnTo>
                  <a:pt x="95187" y="927885"/>
                </a:lnTo>
                <a:lnTo>
                  <a:pt x="59209" y="899398"/>
                </a:lnTo>
                <a:lnTo>
                  <a:pt x="31416" y="868280"/>
                </a:lnTo>
                <a:lnTo>
                  <a:pt x="12093" y="835171"/>
                </a:lnTo>
                <a:lnTo>
                  <a:pt x="0" y="765549"/>
                </a:lnTo>
                <a:lnTo>
                  <a:pt x="7798" y="730319"/>
                </a:lnTo>
                <a:lnTo>
                  <a:pt x="25207" y="695665"/>
                </a:lnTo>
                <a:lnTo>
                  <a:pt x="52511" y="662229"/>
                </a:lnTo>
                <a:lnTo>
                  <a:pt x="87322" y="632741"/>
                </a:lnTo>
                <a:lnTo>
                  <a:pt x="129026" y="607130"/>
                </a:lnTo>
                <a:lnTo>
                  <a:pt x="176685" y="585759"/>
                </a:lnTo>
                <a:lnTo>
                  <a:pt x="229361" y="568992"/>
                </a:lnTo>
                <a:lnTo>
                  <a:pt x="286115" y="557192"/>
                </a:lnTo>
                <a:lnTo>
                  <a:pt x="346008" y="550723"/>
                </a:lnTo>
                <a:lnTo>
                  <a:pt x="349310" y="545516"/>
                </a:lnTo>
                <a:close/>
              </a:path>
              <a:path w="3843020" h="1657985">
                <a:moveTo>
                  <a:pt x="419668" y="998525"/>
                </a:moveTo>
                <a:lnTo>
                  <a:pt x="372660" y="998963"/>
                </a:lnTo>
                <a:lnTo>
                  <a:pt x="326152" y="996054"/>
                </a:lnTo>
                <a:lnTo>
                  <a:pt x="280643" y="989866"/>
                </a:lnTo>
                <a:lnTo>
                  <a:pt x="236634" y="980465"/>
                </a:lnTo>
                <a:lnTo>
                  <a:pt x="194624" y="967918"/>
                </a:lnTo>
              </a:path>
              <a:path w="3843020" h="1657985">
                <a:moveTo>
                  <a:pt x="618296" y="1333043"/>
                </a:moveTo>
                <a:lnTo>
                  <a:pt x="594327" y="1338167"/>
                </a:lnTo>
                <a:lnTo>
                  <a:pt x="569893" y="1342314"/>
                </a:lnTo>
                <a:lnTo>
                  <a:pt x="545055" y="1345509"/>
                </a:lnTo>
                <a:lnTo>
                  <a:pt x="519871" y="1347775"/>
                </a:lnTo>
              </a:path>
              <a:path w="3843020" h="1657985">
                <a:moveTo>
                  <a:pt x="1466910" y="1493825"/>
                </a:moveTo>
                <a:lnTo>
                  <a:pt x="1449821" y="1477906"/>
                </a:lnTo>
                <a:lnTo>
                  <a:pt x="1434208" y="1461440"/>
                </a:lnTo>
                <a:lnTo>
                  <a:pt x="1420119" y="1444498"/>
                </a:lnTo>
                <a:lnTo>
                  <a:pt x="1407601" y="1427150"/>
                </a:lnTo>
              </a:path>
              <a:path w="3843020" h="1657985">
                <a:moveTo>
                  <a:pt x="2564190" y="1327455"/>
                </a:moveTo>
                <a:lnTo>
                  <a:pt x="2560712" y="1345993"/>
                </a:lnTo>
                <a:lnTo>
                  <a:pt x="2555602" y="1364412"/>
                </a:lnTo>
                <a:lnTo>
                  <a:pt x="2548849" y="1382641"/>
                </a:lnTo>
                <a:lnTo>
                  <a:pt x="2540441" y="1400607"/>
                </a:lnTo>
              </a:path>
              <a:path w="3843020" h="1657985">
                <a:moveTo>
                  <a:pt x="3035233" y="874827"/>
                </a:moveTo>
                <a:lnTo>
                  <a:pt x="3092124" y="893800"/>
                </a:lnTo>
                <a:lnTo>
                  <a:pt x="3143745" y="916516"/>
                </a:lnTo>
                <a:lnTo>
                  <a:pt x="3189698" y="942598"/>
                </a:lnTo>
                <a:lnTo>
                  <a:pt x="3229587" y="971668"/>
                </a:lnTo>
                <a:lnTo>
                  <a:pt x="3263014" y="1003350"/>
                </a:lnTo>
                <a:lnTo>
                  <a:pt x="3289581" y="1037265"/>
                </a:lnTo>
                <a:lnTo>
                  <a:pt x="3308893" y="1073036"/>
                </a:lnTo>
                <a:lnTo>
                  <a:pt x="3320551" y="1110287"/>
                </a:lnTo>
                <a:lnTo>
                  <a:pt x="3324158" y="1148639"/>
                </a:lnTo>
              </a:path>
              <a:path w="3843020" h="1657985">
                <a:moveTo>
                  <a:pt x="3716715" y="583235"/>
                </a:moveTo>
                <a:lnTo>
                  <a:pt x="3692292" y="612074"/>
                </a:lnTo>
                <a:lnTo>
                  <a:pt x="3662486" y="638972"/>
                </a:lnTo>
                <a:lnTo>
                  <a:pt x="3627633" y="663656"/>
                </a:lnTo>
                <a:lnTo>
                  <a:pt x="3588064" y="685851"/>
                </a:lnTo>
              </a:path>
              <a:path w="3843020" h="1657985">
                <a:moveTo>
                  <a:pt x="3407978" y="202362"/>
                </a:moveTo>
                <a:lnTo>
                  <a:pt x="3411193" y="214407"/>
                </a:lnTo>
                <a:lnTo>
                  <a:pt x="3413407" y="226524"/>
                </a:lnTo>
                <a:lnTo>
                  <a:pt x="3414622" y="238688"/>
                </a:lnTo>
                <a:lnTo>
                  <a:pt x="3414836" y="250876"/>
                </a:lnTo>
              </a:path>
              <a:path w="3843020" h="1657985">
                <a:moveTo>
                  <a:pt x="2586542" y="145847"/>
                </a:moveTo>
                <a:lnTo>
                  <a:pt x="2600054" y="129379"/>
                </a:lnTo>
                <a:lnTo>
                  <a:pt x="2615578" y="113541"/>
                </a:lnTo>
                <a:lnTo>
                  <a:pt x="2633030" y="98395"/>
                </a:lnTo>
                <a:lnTo>
                  <a:pt x="2652328" y="83998"/>
                </a:lnTo>
              </a:path>
              <a:path w="3843020" h="1657985">
                <a:moveTo>
                  <a:pt x="1970084" y="175311"/>
                </a:moveTo>
                <a:lnTo>
                  <a:pt x="1975940" y="161530"/>
                </a:lnTo>
                <a:lnTo>
                  <a:pt x="1983213" y="148022"/>
                </a:lnTo>
                <a:lnTo>
                  <a:pt x="1991891" y="134824"/>
                </a:lnTo>
                <a:lnTo>
                  <a:pt x="2001961" y="121971"/>
                </a:lnTo>
              </a:path>
              <a:path w="3843020" h="1657985">
                <a:moveTo>
                  <a:pt x="1246692" y="193345"/>
                </a:moveTo>
                <a:lnTo>
                  <a:pt x="1277537" y="204745"/>
                </a:lnTo>
                <a:lnTo>
                  <a:pt x="1307144" y="217205"/>
                </a:lnTo>
                <a:lnTo>
                  <a:pt x="1335418" y="230689"/>
                </a:lnTo>
                <a:lnTo>
                  <a:pt x="1362262" y="245161"/>
                </a:lnTo>
              </a:path>
              <a:path w="3843020" h="1657985">
                <a:moveTo>
                  <a:pt x="369376" y="599999"/>
                </a:moveTo>
                <a:lnTo>
                  <a:pt x="362973" y="586521"/>
                </a:lnTo>
                <a:lnTo>
                  <a:pt x="357486" y="572948"/>
                </a:lnTo>
                <a:lnTo>
                  <a:pt x="352928" y="559280"/>
                </a:lnTo>
                <a:lnTo>
                  <a:pt x="349310" y="545516"/>
                </a:lnTo>
              </a:path>
            </a:pathLst>
          </a:custGeom>
          <a:ln w="15875">
            <a:solidFill>
              <a:srgbClr val="78697A"/>
            </a:solidFill>
          </a:ln>
        </p:spPr>
        <p:txBody>
          <a:bodyPr wrap="square" lIns="0" tIns="0" rIns="0" bIns="0" rtlCol="0"/>
          <a:p/>
        </p:txBody>
      </p:sp>
      <p:sp>
        <p:nvSpPr>
          <p:cNvPr id="8" name="object 5"/>
          <p:cNvSpPr txBox="1"/>
          <p:nvPr/>
        </p:nvSpPr>
        <p:spPr>
          <a:xfrm>
            <a:off x="7921243" y="2323147"/>
            <a:ext cx="140144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10" dirty="0">
                <a:solidFill>
                  <a:srgbClr val="001F5F"/>
                </a:solidFill>
                <a:latin typeface="Trebuchet MS" panose="020B0603020202020204"/>
                <a:cs typeface="Trebuchet MS" panose="020B0603020202020204"/>
              </a:rPr>
              <a:t>cytoplasmic</a:t>
            </a:r>
            <a:endParaRPr sz="1800">
              <a:latin typeface="Trebuchet MS" panose="020B0603020202020204"/>
              <a:cs typeface="Trebuchet MS" panose="020B0603020202020204"/>
            </a:endParaRPr>
          </a:p>
        </p:txBody>
      </p:sp>
      <p:sp>
        <p:nvSpPr>
          <p:cNvPr id="9" name="object 6"/>
          <p:cNvSpPr/>
          <p:nvPr/>
        </p:nvSpPr>
        <p:spPr>
          <a:xfrm>
            <a:off x="1344105" y="1691080"/>
            <a:ext cx="3852545" cy="1657985"/>
          </a:xfrm>
          <a:custGeom>
            <a:avLst/>
            <a:gdLst/>
            <a:ahLst/>
            <a:cxnLst/>
            <a:rect l="l" t="t" r="r" b="b"/>
            <a:pathLst>
              <a:path w="3852545" h="1657985">
                <a:moveTo>
                  <a:pt x="350074" y="545516"/>
                </a:moveTo>
                <a:lnTo>
                  <a:pt x="344874" y="509557"/>
                </a:lnTo>
                <a:lnTo>
                  <a:pt x="345866" y="474154"/>
                </a:lnTo>
                <a:lnTo>
                  <a:pt x="352791" y="439507"/>
                </a:lnTo>
                <a:lnTo>
                  <a:pt x="383405" y="373280"/>
                </a:lnTo>
                <a:lnTo>
                  <a:pt x="406577" y="342098"/>
                </a:lnTo>
                <a:lnTo>
                  <a:pt x="434648" y="312470"/>
                </a:lnTo>
                <a:lnTo>
                  <a:pt x="467359" y="284595"/>
                </a:lnTo>
                <a:lnTo>
                  <a:pt x="504451" y="258672"/>
                </a:lnTo>
                <a:lnTo>
                  <a:pt x="545667" y="234902"/>
                </a:lnTo>
                <a:lnTo>
                  <a:pt x="590746" y="213483"/>
                </a:lnTo>
                <a:lnTo>
                  <a:pt x="639432" y="194615"/>
                </a:lnTo>
                <a:lnTo>
                  <a:pt x="691465" y="178498"/>
                </a:lnTo>
                <a:lnTo>
                  <a:pt x="746586" y="165330"/>
                </a:lnTo>
                <a:lnTo>
                  <a:pt x="804537" y="155311"/>
                </a:lnTo>
                <a:lnTo>
                  <a:pt x="865059" y="148641"/>
                </a:lnTo>
                <a:lnTo>
                  <a:pt x="915167" y="145880"/>
                </a:lnTo>
                <a:lnTo>
                  <a:pt x="965215" y="145577"/>
                </a:lnTo>
                <a:lnTo>
                  <a:pt x="1014953" y="147703"/>
                </a:lnTo>
                <a:lnTo>
                  <a:pt x="1064132" y="152229"/>
                </a:lnTo>
                <a:lnTo>
                  <a:pt x="1112501" y="159124"/>
                </a:lnTo>
                <a:lnTo>
                  <a:pt x="1159810" y="168358"/>
                </a:lnTo>
                <a:lnTo>
                  <a:pt x="1205810" y="179902"/>
                </a:lnTo>
                <a:lnTo>
                  <a:pt x="1250250" y="193726"/>
                </a:lnTo>
                <a:lnTo>
                  <a:pt x="1279060" y="165910"/>
                </a:lnTo>
                <a:lnTo>
                  <a:pt x="1312426" y="140759"/>
                </a:lnTo>
                <a:lnTo>
                  <a:pt x="1349865" y="118358"/>
                </a:lnTo>
                <a:lnTo>
                  <a:pt x="1390896" y="98797"/>
                </a:lnTo>
                <a:lnTo>
                  <a:pt x="1435036" y="82160"/>
                </a:lnTo>
                <a:lnTo>
                  <a:pt x="1481803" y="68536"/>
                </a:lnTo>
                <a:lnTo>
                  <a:pt x="1530714" y="58011"/>
                </a:lnTo>
                <a:lnTo>
                  <a:pt x="1581287" y="50672"/>
                </a:lnTo>
                <a:lnTo>
                  <a:pt x="1633040" y="46605"/>
                </a:lnTo>
                <a:lnTo>
                  <a:pt x="1685490" y="45899"/>
                </a:lnTo>
                <a:lnTo>
                  <a:pt x="1738155" y="48639"/>
                </a:lnTo>
                <a:lnTo>
                  <a:pt x="1790553" y="54913"/>
                </a:lnTo>
                <a:lnTo>
                  <a:pt x="1842201" y="64808"/>
                </a:lnTo>
                <a:lnTo>
                  <a:pt x="1892616" y="78410"/>
                </a:lnTo>
                <a:lnTo>
                  <a:pt x="1950751" y="99778"/>
                </a:lnTo>
                <a:lnTo>
                  <a:pt x="2002979" y="125908"/>
                </a:lnTo>
                <a:lnTo>
                  <a:pt x="2029715" y="99131"/>
                </a:lnTo>
                <a:lnTo>
                  <a:pt x="2061565" y="75269"/>
                </a:lnTo>
                <a:lnTo>
                  <a:pt x="2097908" y="54443"/>
                </a:lnTo>
                <a:lnTo>
                  <a:pt x="2138121" y="36773"/>
                </a:lnTo>
                <a:lnTo>
                  <a:pt x="2181584" y="22380"/>
                </a:lnTo>
                <a:lnTo>
                  <a:pt x="2227674" y="11386"/>
                </a:lnTo>
                <a:lnTo>
                  <a:pt x="2275770" y="3910"/>
                </a:lnTo>
                <a:lnTo>
                  <a:pt x="2325249" y="75"/>
                </a:lnTo>
                <a:lnTo>
                  <a:pt x="2375490" y="0"/>
                </a:lnTo>
                <a:lnTo>
                  <a:pt x="2425872" y="3806"/>
                </a:lnTo>
                <a:lnTo>
                  <a:pt x="2475772" y="11614"/>
                </a:lnTo>
                <a:lnTo>
                  <a:pt x="2524568" y="23546"/>
                </a:lnTo>
                <a:lnTo>
                  <a:pt x="2563083" y="36522"/>
                </a:lnTo>
                <a:lnTo>
                  <a:pt x="2598752" y="51915"/>
                </a:lnTo>
                <a:lnTo>
                  <a:pt x="2660077" y="89332"/>
                </a:lnTo>
                <a:lnTo>
                  <a:pt x="2697753" y="66405"/>
                </a:lnTo>
                <a:lnTo>
                  <a:pt x="2739064" y="46819"/>
                </a:lnTo>
                <a:lnTo>
                  <a:pt x="2783438" y="30604"/>
                </a:lnTo>
                <a:lnTo>
                  <a:pt x="2830305" y="17787"/>
                </a:lnTo>
                <a:lnTo>
                  <a:pt x="2879091" y="8397"/>
                </a:lnTo>
                <a:lnTo>
                  <a:pt x="2929227" y="2461"/>
                </a:lnTo>
                <a:lnTo>
                  <a:pt x="2980140" y="8"/>
                </a:lnTo>
                <a:lnTo>
                  <a:pt x="3031259" y="1065"/>
                </a:lnTo>
                <a:lnTo>
                  <a:pt x="3082011" y="5661"/>
                </a:lnTo>
                <a:lnTo>
                  <a:pt x="3131827" y="13824"/>
                </a:lnTo>
                <a:lnTo>
                  <a:pt x="3180133" y="25582"/>
                </a:lnTo>
                <a:lnTo>
                  <a:pt x="3226358" y="40963"/>
                </a:lnTo>
                <a:lnTo>
                  <a:pt x="3269931" y="59995"/>
                </a:lnTo>
                <a:lnTo>
                  <a:pt x="3322559" y="91027"/>
                </a:lnTo>
                <a:lnTo>
                  <a:pt x="3365007" y="126607"/>
                </a:lnTo>
                <a:lnTo>
                  <a:pt x="3396429" y="165901"/>
                </a:lnTo>
                <a:lnTo>
                  <a:pt x="3415981" y="208077"/>
                </a:lnTo>
                <a:lnTo>
                  <a:pt x="3477031" y="220489"/>
                </a:lnTo>
                <a:lnTo>
                  <a:pt x="3533360" y="237198"/>
                </a:lnTo>
                <a:lnTo>
                  <a:pt x="3584570" y="257794"/>
                </a:lnTo>
                <a:lnTo>
                  <a:pt x="3630263" y="281869"/>
                </a:lnTo>
                <a:lnTo>
                  <a:pt x="3670042" y="309015"/>
                </a:lnTo>
                <a:lnTo>
                  <a:pt x="3703509" y="338824"/>
                </a:lnTo>
                <a:lnTo>
                  <a:pt x="3730267" y="370887"/>
                </a:lnTo>
                <a:lnTo>
                  <a:pt x="3749916" y="404795"/>
                </a:lnTo>
                <a:lnTo>
                  <a:pt x="3766301" y="476517"/>
                </a:lnTo>
                <a:lnTo>
                  <a:pt x="3762242" y="513514"/>
                </a:lnTo>
                <a:lnTo>
                  <a:pt x="3749483" y="550723"/>
                </a:lnTo>
                <a:lnTo>
                  <a:pt x="3727766" y="587299"/>
                </a:lnTo>
                <a:lnTo>
                  <a:pt x="3765021" y="619132"/>
                </a:lnTo>
                <a:lnTo>
                  <a:pt x="3795601" y="652454"/>
                </a:lnTo>
                <a:lnTo>
                  <a:pt x="3819574" y="686963"/>
                </a:lnTo>
                <a:lnTo>
                  <a:pt x="3837009" y="722354"/>
                </a:lnTo>
                <a:lnTo>
                  <a:pt x="3852537" y="794575"/>
                </a:lnTo>
                <a:lnTo>
                  <a:pt x="3850767" y="830800"/>
                </a:lnTo>
                <a:lnTo>
                  <a:pt x="3828497" y="901962"/>
                </a:lnTo>
                <a:lnTo>
                  <a:pt x="3808134" y="936295"/>
                </a:lnTo>
                <a:lnTo>
                  <a:pt x="3781710" y="969392"/>
                </a:lnTo>
                <a:lnTo>
                  <a:pt x="3749293" y="1000949"/>
                </a:lnTo>
                <a:lnTo>
                  <a:pt x="3710952" y="1030665"/>
                </a:lnTo>
                <a:lnTo>
                  <a:pt x="3666754" y="1058237"/>
                </a:lnTo>
                <a:lnTo>
                  <a:pt x="3616768" y="1083361"/>
                </a:lnTo>
                <a:lnTo>
                  <a:pt x="3574425" y="1100749"/>
                </a:lnTo>
                <a:lnTo>
                  <a:pt x="3529863" y="1115911"/>
                </a:lnTo>
                <a:lnTo>
                  <a:pt x="3483339" y="1128779"/>
                </a:lnTo>
                <a:lnTo>
                  <a:pt x="3435111" y="1139288"/>
                </a:lnTo>
                <a:lnTo>
                  <a:pt x="3385437" y="1147370"/>
                </a:lnTo>
                <a:lnTo>
                  <a:pt x="3334574" y="1152957"/>
                </a:lnTo>
                <a:lnTo>
                  <a:pt x="3330625" y="1188127"/>
                </a:lnTo>
                <a:lnTo>
                  <a:pt x="3303140" y="1254580"/>
                </a:lnTo>
                <a:lnTo>
                  <a:pt x="3280383" y="1285413"/>
                </a:lnTo>
                <a:lnTo>
                  <a:pt x="3252136" y="1314350"/>
                </a:lnTo>
                <a:lnTo>
                  <a:pt x="3218788" y="1341166"/>
                </a:lnTo>
                <a:lnTo>
                  <a:pt x="3180730" y="1365634"/>
                </a:lnTo>
                <a:lnTo>
                  <a:pt x="3138350" y="1387532"/>
                </a:lnTo>
                <a:lnTo>
                  <a:pt x="3092039" y="1406632"/>
                </a:lnTo>
                <a:lnTo>
                  <a:pt x="3042186" y="1422710"/>
                </a:lnTo>
                <a:lnTo>
                  <a:pt x="2989180" y="1435541"/>
                </a:lnTo>
                <a:lnTo>
                  <a:pt x="2933411" y="1444899"/>
                </a:lnTo>
                <a:lnTo>
                  <a:pt x="2875270" y="1450559"/>
                </a:lnTo>
                <a:lnTo>
                  <a:pt x="2815144" y="1452296"/>
                </a:lnTo>
                <a:lnTo>
                  <a:pt x="2758411" y="1450223"/>
                </a:lnTo>
                <a:lnTo>
                  <a:pt x="2702683" y="1444524"/>
                </a:lnTo>
                <a:lnTo>
                  <a:pt x="2648449" y="1435288"/>
                </a:lnTo>
                <a:lnTo>
                  <a:pt x="2596196" y="1422609"/>
                </a:lnTo>
                <a:lnTo>
                  <a:pt x="2546412" y="1406576"/>
                </a:lnTo>
                <a:lnTo>
                  <a:pt x="2526990" y="1438685"/>
                </a:lnTo>
                <a:lnTo>
                  <a:pt x="2502910" y="1469010"/>
                </a:lnTo>
                <a:lnTo>
                  <a:pt x="2474485" y="1497451"/>
                </a:lnTo>
                <a:lnTo>
                  <a:pt x="2442031" y="1523911"/>
                </a:lnTo>
                <a:lnTo>
                  <a:pt x="2405862" y="1548289"/>
                </a:lnTo>
                <a:lnTo>
                  <a:pt x="2366292" y="1570487"/>
                </a:lnTo>
                <a:lnTo>
                  <a:pt x="2323635" y="1590406"/>
                </a:lnTo>
                <a:lnTo>
                  <a:pt x="2278206" y="1607946"/>
                </a:lnTo>
                <a:lnTo>
                  <a:pt x="2230320" y="1623008"/>
                </a:lnTo>
                <a:lnTo>
                  <a:pt x="2180290" y="1635493"/>
                </a:lnTo>
                <a:lnTo>
                  <a:pt x="2128431" y="1645303"/>
                </a:lnTo>
                <a:lnTo>
                  <a:pt x="2075058" y="1652337"/>
                </a:lnTo>
                <a:lnTo>
                  <a:pt x="2020485" y="1656497"/>
                </a:lnTo>
                <a:lnTo>
                  <a:pt x="1965026" y="1657684"/>
                </a:lnTo>
                <a:lnTo>
                  <a:pt x="1908995" y="1655799"/>
                </a:lnTo>
                <a:lnTo>
                  <a:pt x="1852708" y="1650742"/>
                </a:lnTo>
                <a:lnTo>
                  <a:pt x="1796477" y="1642415"/>
                </a:lnTo>
                <a:lnTo>
                  <a:pt x="1740544" y="1630691"/>
                </a:lnTo>
                <a:lnTo>
                  <a:pt x="1687165" y="1615869"/>
                </a:lnTo>
                <a:lnTo>
                  <a:pt x="1636687" y="1598098"/>
                </a:lnTo>
                <a:lnTo>
                  <a:pt x="1589458" y="1577530"/>
                </a:lnTo>
                <a:lnTo>
                  <a:pt x="1545823" y="1554317"/>
                </a:lnTo>
                <a:lnTo>
                  <a:pt x="1506129" y="1528608"/>
                </a:lnTo>
                <a:lnTo>
                  <a:pt x="1470722" y="1500556"/>
                </a:lnTo>
                <a:lnTo>
                  <a:pt x="1423597" y="1515795"/>
                </a:lnTo>
                <a:lnTo>
                  <a:pt x="1375362" y="1528658"/>
                </a:lnTo>
                <a:lnTo>
                  <a:pt x="1326226" y="1539175"/>
                </a:lnTo>
                <a:lnTo>
                  <a:pt x="1276400" y="1547377"/>
                </a:lnTo>
                <a:lnTo>
                  <a:pt x="1226093" y="1553294"/>
                </a:lnTo>
                <a:lnTo>
                  <a:pt x="1175516" y="1556957"/>
                </a:lnTo>
                <a:lnTo>
                  <a:pt x="1124878" y="1558398"/>
                </a:lnTo>
                <a:lnTo>
                  <a:pt x="1074389" y="1557645"/>
                </a:lnTo>
                <a:lnTo>
                  <a:pt x="1024259" y="1554730"/>
                </a:lnTo>
                <a:lnTo>
                  <a:pt x="974698" y="1549684"/>
                </a:lnTo>
                <a:lnTo>
                  <a:pt x="925917" y="1542537"/>
                </a:lnTo>
                <a:lnTo>
                  <a:pt x="878123" y="1533320"/>
                </a:lnTo>
                <a:lnTo>
                  <a:pt x="831529" y="1522063"/>
                </a:lnTo>
                <a:lnTo>
                  <a:pt x="786343" y="1508797"/>
                </a:lnTo>
                <a:lnTo>
                  <a:pt x="742775" y="1493553"/>
                </a:lnTo>
                <a:lnTo>
                  <a:pt x="701036" y="1476360"/>
                </a:lnTo>
                <a:lnTo>
                  <a:pt x="661335" y="1457251"/>
                </a:lnTo>
                <a:lnTo>
                  <a:pt x="623883" y="1436255"/>
                </a:lnTo>
                <a:lnTo>
                  <a:pt x="588888" y="1413403"/>
                </a:lnTo>
                <a:lnTo>
                  <a:pt x="556561" y="1388725"/>
                </a:lnTo>
                <a:lnTo>
                  <a:pt x="527112" y="1362253"/>
                </a:lnTo>
                <a:lnTo>
                  <a:pt x="519873" y="1355014"/>
                </a:lnTo>
                <a:lnTo>
                  <a:pt x="462365" y="1356476"/>
                </a:lnTo>
                <a:lnTo>
                  <a:pt x="406524" y="1353102"/>
                </a:lnTo>
                <a:lnTo>
                  <a:pt x="353016" y="1345199"/>
                </a:lnTo>
                <a:lnTo>
                  <a:pt x="302507" y="1333078"/>
                </a:lnTo>
                <a:lnTo>
                  <a:pt x="255662" y="1317045"/>
                </a:lnTo>
                <a:lnTo>
                  <a:pt x="213147" y="1297411"/>
                </a:lnTo>
                <a:lnTo>
                  <a:pt x="175629" y="1274482"/>
                </a:lnTo>
                <a:lnTo>
                  <a:pt x="143773" y="1248569"/>
                </a:lnTo>
                <a:lnTo>
                  <a:pt x="118245" y="1219980"/>
                </a:lnTo>
                <a:lnTo>
                  <a:pt x="88835" y="1156005"/>
                </a:lnTo>
                <a:lnTo>
                  <a:pt x="86836" y="1116294"/>
                </a:lnTo>
                <a:lnTo>
                  <a:pt x="96522" y="1077430"/>
                </a:lnTo>
                <a:lnTo>
                  <a:pt x="117420" y="1040260"/>
                </a:lnTo>
                <a:lnTo>
                  <a:pt x="149052" y="1005633"/>
                </a:lnTo>
                <a:lnTo>
                  <a:pt x="190943" y="974395"/>
                </a:lnTo>
                <a:lnTo>
                  <a:pt x="139343" y="953097"/>
                </a:lnTo>
                <a:lnTo>
                  <a:pt x="95373" y="927885"/>
                </a:lnTo>
                <a:lnTo>
                  <a:pt x="59321" y="899398"/>
                </a:lnTo>
                <a:lnTo>
                  <a:pt x="31472" y="868280"/>
                </a:lnTo>
                <a:lnTo>
                  <a:pt x="12111" y="835171"/>
                </a:lnTo>
                <a:lnTo>
                  <a:pt x="0" y="765549"/>
                </a:lnTo>
                <a:lnTo>
                  <a:pt x="7820" y="730319"/>
                </a:lnTo>
                <a:lnTo>
                  <a:pt x="25271" y="695665"/>
                </a:lnTo>
                <a:lnTo>
                  <a:pt x="52640" y="662229"/>
                </a:lnTo>
                <a:lnTo>
                  <a:pt x="87525" y="632741"/>
                </a:lnTo>
                <a:lnTo>
                  <a:pt x="129325" y="607130"/>
                </a:lnTo>
                <a:lnTo>
                  <a:pt x="177100" y="585759"/>
                </a:lnTo>
                <a:lnTo>
                  <a:pt x="229914" y="568992"/>
                </a:lnTo>
                <a:lnTo>
                  <a:pt x="286826" y="557192"/>
                </a:lnTo>
                <a:lnTo>
                  <a:pt x="346899" y="550723"/>
                </a:lnTo>
                <a:lnTo>
                  <a:pt x="350074" y="545516"/>
                </a:lnTo>
                <a:close/>
              </a:path>
              <a:path w="3852545" h="1657985">
                <a:moveTo>
                  <a:pt x="420813" y="998525"/>
                </a:moveTo>
                <a:lnTo>
                  <a:pt x="373654" y="998963"/>
                </a:lnTo>
                <a:lnTo>
                  <a:pt x="327000" y="996054"/>
                </a:lnTo>
                <a:lnTo>
                  <a:pt x="281358" y="989866"/>
                </a:lnTo>
                <a:lnTo>
                  <a:pt x="237234" y="980465"/>
                </a:lnTo>
                <a:lnTo>
                  <a:pt x="195134" y="967918"/>
                </a:lnTo>
              </a:path>
              <a:path w="3852545" h="1657985">
                <a:moveTo>
                  <a:pt x="619822" y="1333043"/>
                </a:moveTo>
                <a:lnTo>
                  <a:pt x="595831" y="1338167"/>
                </a:lnTo>
                <a:lnTo>
                  <a:pt x="571340" y="1342314"/>
                </a:lnTo>
                <a:lnTo>
                  <a:pt x="546420" y="1345509"/>
                </a:lnTo>
                <a:lnTo>
                  <a:pt x="521143" y="1347775"/>
                </a:lnTo>
              </a:path>
              <a:path w="3852545" h="1657985">
                <a:moveTo>
                  <a:pt x="1470468" y="1493825"/>
                </a:moveTo>
                <a:lnTo>
                  <a:pt x="1453377" y="1477906"/>
                </a:lnTo>
                <a:lnTo>
                  <a:pt x="1437750" y="1461440"/>
                </a:lnTo>
                <a:lnTo>
                  <a:pt x="1423623" y="1444498"/>
                </a:lnTo>
                <a:lnTo>
                  <a:pt x="1411032" y="1427150"/>
                </a:lnTo>
              </a:path>
              <a:path w="3852545" h="1657985">
                <a:moveTo>
                  <a:pt x="2570542" y="1327455"/>
                </a:moveTo>
                <a:lnTo>
                  <a:pt x="2567064" y="1345993"/>
                </a:lnTo>
                <a:lnTo>
                  <a:pt x="2561954" y="1364412"/>
                </a:lnTo>
                <a:lnTo>
                  <a:pt x="2555201" y="1382641"/>
                </a:lnTo>
                <a:lnTo>
                  <a:pt x="2546793" y="1400607"/>
                </a:lnTo>
              </a:path>
              <a:path w="3852545" h="1657985">
                <a:moveTo>
                  <a:pt x="3042855" y="874827"/>
                </a:moveTo>
                <a:lnTo>
                  <a:pt x="3099868" y="893800"/>
                </a:lnTo>
                <a:lnTo>
                  <a:pt x="3151601" y="916516"/>
                </a:lnTo>
                <a:lnTo>
                  <a:pt x="3197654" y="942598"/>
                </a:lnTo>
                <a:lnTo>
                  <a:pt x="3237631" y="971668"/>
                </a:lnTo>
                <a:lnTo>
                  <a:pt x="3271131" y="1003350"/>
                </a:lnTo>
                <a:lnTo>
                  <a:pt x="3297758" y="1037265"/>
                </a:lnTo>
                <a:lnTo>
                  <a:pt x="3317114" y="1073036"/>
                </a:lnTo>
                <a:lnTo>
                  <a:pt x="3328799" y="1110287"/>
                </a:lnTo>
                <a:lnTo>
                  <a:pt x="3332415" y="1148639"/>
                </a:lnTo>
              </a:path>
              <a:path w="3852545" h="1657985">
                <a:moveTo>
                  <a:pt x="3725988" y="583235"/>
                </a:moveTo>
                <a:lnTo>
                  <a:pt x="3701469" y="612074"/>
                </a:lnTo>
                <a:lnTo>
                  <a:pt x="3671569" y="638972"/>
                </a:lnTo>
                <a:lnTo>
                  <a:pt x="3636620" y="663656"/>
                </a:lnTo>
                <a:lnTo>
                  <a:pt x="3596956" y="685851"/>
                </a:lnTo>
              </a:path>
              <a:path w="3852545" h="1657985">
                <a:moveTo>
                  <a:pt x="3416489" y="202362"/>
                </a:moveTo>
                <a:lnTo>
                  <a:pt x="3419704" y="214407"/>
                </a:lnTo>
                <a:lnTo>
                  <a:pt x="3421919" y="226524"/>
                </a:lnTo>
                <a:lnTo>
                  <a:pt x="3423133" y="238688"/>
                </a:lnTo>
                <a:lnTo>
                  <a:pt x="3423347" y="250876"/>
                </a:lnTo>
              </a:path>
              <a:path w="3852545" h="1657985">
                <a:moveTo>
                  <a:pt x="2592894" y="145847"/>
                </a:moveTo>
                <a:lnTo>
                  <a:pt x="2606499" y="129379"/>
                </a:lnTo>
                <a:lnTo>
                  <a:pt x="2622104" y="113541"/>
                </a:lnTo>
                <a:lnTo>
                  <a:pt x="2639614" y="98395"/>
                </a:lnTo>
                <a:lnTo>
                  <a:pt x="2658934" y="83998"/>
                </a:lnTo>
              </a:path>
              <a:path w="3852545" h="1657985">
                <a:moveTo>
                  <a:pt x="1974912" y="175311"/>
                </a:moveTo>
                <a:lnTo>
                  <a:pt x="1980788" y="161530"/>
                </a:lnTo>
                <a:lnTo>
                  <a:pt x="1988104" y="148022"/>
                </a:lnTo>
                <a:lnTo>
                  <a:pt x="1996826" y="134824"/>
                </a:lnTo>
                <a:lnTo>
                  <a:pt x="2006916" y="121971"/>
                </a:lnTo>
              </a:path>
              <a:path w="3852545" h="1657985">
                <a:moveTo>
                  <a:pt x="1249742" y="193345"/>
                </a:moveTo>
                <a:lnTo>
                  <a:pt x="1280681" y="204745"/>
                </a:lnTo>
                <a:lnTo>
                  <a:pt x="1310369" y="217205"/>
                </a:lnTo>
                <a:lnTo>
                  <a:pt x="1338700" y="230689"/>
                </a:lnTo>
                <a:lnTo>
                  <a:pt x="1365566" y="245161"/>
                </a:lnTo>
              </a:path>
              <a:path w="3852545" h="1657985">
                <a:moveTo>
                  <a:pt x="370394" y="599999"/>
                </a:moveTo>
                <a:lnTo>
                  <a:pt x="363917" y="586521"/>
                </a:lnTo>
                <a:lnTo>
                  <a:pt x="358393" y="572948"/>
                </a:lnTo>
                <a:lnTo>
                  <a:pt x="353821" y="559280"/>
                </a:lnTo>
                <a:lnTo>
                  <a:pt x="350201" y="545516"/>
                </a:lnTo>
              </a:path>
            </a:pathLst>
          </a:custGeom>
          <a:ln w="15875">
            <a:solidFill>
              <a:srgbClr val="78697A"/>
            </a:solidFill>
          </a:ln>
        </p:spPr>
        <p:txBody>
          <a:bodyPr wrap="square" lIns="0" tIns="0" rIns="0" bIns="0" rtlCol="0"/>
          <a:p/>
        </p:txBody>
      </p:sp>
      <p:sp>
        <p:nvSpPr>
          <p:cNvPr id="10" name="object 7"/>
          <p:cNvSpPr txBox="1"/>
          <p:nvPr/>
        </p:nvSpPr>
        <p:spPr>
          <a:xfrm>
            <a:off x="2685668" y="2323147"/>
            <a:ext cx="893444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110" dirty="0">
                <a:solidFill>
                  <a:srgbClr val="001F5F"/>
                </a:solidFill>
                <a:latin typeface="Trebuchet MS" panose="020B0603020202020204"/>
                <a:cs typeface="Trebuchet MS" panose="020B0603020202020204"/>
              </a:rPr>
              <a:t>nuclear</a:t>
            </a:r>
            <a:endParaRPr sz="1800">
              <a:latin typeface="Trebuchet MS" panose="020B0603020202020204"/>
              <a:cs typeface="Trebuchet MS" panose="020B0603020202020204"/>
            </a:endParaRPr>
          </a:p>
        </p:txBody>
      </p:sp>
      <p:pic>
        <p:nvPicPr>
          <p:cNvPr id="11" name="object 8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7147560" y="3523615"/>
            <a:ext cx="3838575" cy="2552700"/>
          </a:xfrm>
          <a:prstGeom prst="rect">
            <a:avLst/>
          </a:prstGeom>
        </p:spPr>
      </p:pic>
      <p:pic>
        <p:nvPicPr>
          <p:cNvPr id="12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42110" y="3475989"/>
            <a:ext cx="3286125" cy="273367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 txBox="1">
            <a:spLocks noGrp="1"/>
          </p:cNvSpPr>
          <p:nvPr>
            <p:ph type="title"/>
          </p:nvPr>
        </p:nvSpPr>
        <p:spPr>
          <a:xfrm>
            <a:off x="3987165" y="744220"/>
            <a:ext cx="4535170" cy="5670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3600" b="1" spc="360" dirty="0">
                <a:solidFill>
                  <a:schemeClr val="accent2"/>
                </a:solidFill>
              </a:rPr>
              <a:t>Cytoplasmic :</a:t>
            </a:r>
            <a:endParaRPr lang="en-US" sz="3600" b="1" spc="360" dirty="0">
              <a:solidFill>
                <a:schemeClr val="accent2"/>
              </a:solidFill>
            </a:endParaRPr>
          </a:p>
        </p:txBody>
      </p:sp>
      <p:sp>
        <p:nvSpPr>
          <p:cNvPr id="6" name="object 3"/>
          <p:cNvSpPr txBox="1"/>
          <p:nvPr/>
        </p:nvSpPr>
        <p:spPr>
          <a:xfrm>
            <a:off x="634365" y="1799590"/>
            <a:ext cx="10299700" cy="26428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p>
            <a:pPr marL="355600" marR="248285" indent="-342900">
              <a:lnSpc>
                <a:spcPct val="100000"/>
              </a:lnSpc>
              <a:spcBef>
                <a:spcPts val="90"/>
              </a:spcBef>
            </a:pPr>
            <a:r>
              <a:rPr lang="en-US" sz="2400">
                <a:cs typeface="+mn-lt"/>
              </a:rPr>
              <a:t>* Increased Esosinophilia : </a:t>
            </a:r>
            <a:r>
              <a:rPr sz="2400">
                <a:cs typeface="+mn-lt"/>
              </a:rPr>
              <a:t>increased binding of eosin to denatured</a:t>
            </a:r>
            <a:r>
              <a:rPr lang="en-US" sz="2400">
                <a:cs typeface="+mn-lt"/>
              </a:rPr>
              <a:t> </a:t>
            </a:r>
            <a:r>
              <a:rPr sz="2400">
                <a:cs typeface="+mn-lt"/>
              </a:rPr>
              <a:t>cytoplasmic</a:t>
            </a:r>
            <a:r>
              <a:rPr lang="en-US" sz="2400">
                <a:cs typeface="+mn-lt"/>
              </a:rPr>
              <a:t> </a:t>
            </a:r>
            <a:r>
              <a:rPr sz="2400">
                <a:cs typeface="+mn-lt"/>
              </a:rPr>
              <a:t>proteins, loss of basophilic ribonucleic acid (RNA) in the</a:t>
            </a:r>
            <a:r>
              <a:rPr lang="en-US" sz="2400">
                <a:cs typeface="+mn-lt"/>
              </a:rPr>
              <a:t> </a:t>
            </a:r>
            <a:r>
              <a:rPr sz="2400">
                <a:cs typeface="+mn-lt"/>
              </a:rPr>
              <a:t>cytoplasm .</a:t>
            </a:r>
            <a:endParaRPr sz="2400">
              <a:cs typeface="+mn-lt"/>
            </a:endParaRPr>
          </a:p>
          <a:p>
            <a:pPr marL="355600" marR="248285" indent="-342900">
              <a:lnSpc>
                <a:spcPct val="100000"/>
              </a:lnSpc>
              <a:spcBef>
                <a:spcPts val="90"/>
              </a:spcBef>
            </a:pPr>
            <a:endParaRPr sz="2400">
              <a:cs typeface="+mn-lt"/>
            </a:endParaRPr>
          </a:p>
          <a:p>
            <a:pPr marL="355600" marR="248285" indent="-342900">
              <a:lnSpc>
                <a:spcPct val="100000"/>
              </a:lnSpc>
              <a:spcBef>
                <a:spcPts val="90"/>
              </a:spcBef>
            </a:pPr>
            <a:r>
              <a:rPr lang="en-US" sz="2400">
                <a:cs typeface="+mn-lt"/>
              </a:rPr>
              <a:t>* </a:t>
            </a:r>
            <a:r>
              <a:rPr sz="2400">
                <a:cs typeface="+mn-lt"/>
              </a:rPr>
              <a:t>A glassy, homogeneous appearance, mostly because</a:t>
            </a:r>
            <a:r>
              <a:rPr lang="en-US" sz="2400">
                <a:cs typeface="+mn-lt"/>
              </a:rPr>
              <a:t> </a:t>
            </a:r>
            <a:r>
              <a:rPr sz="2400">
                <a:cs typeface="+mn-lt"/>
              </a:rPr>
              <a:t>of the loss of</a:t>
            </a:r>
            <a:r>
              <a:rPr lang="en-US" sz="2400">
                <a:cs typeface="+mn-lt"/>
              </a:rPr>
              <a:t> </a:t>
            </a:r>
            <a:r>
              <a:rPr sz="2400">
                <a:cs typeface="+mn-lt"/>
              </a:rPr>
              <a:t>lighter staining glycogen particles.</a:t>
            </a:r>
            <a:endParaRPr sz="2400">
              <a:cs typeface="+mn-lt"/>
            </a:endParaRPr>
          </a:p>
          <a:p>
            <a:pPr marL="355600" marR="248285" indent="-342900">
              <a:lnSpc>
                <a:spcPct val="100000"/>
              </a:lnSpc>
              <a:spcBef>
                <a:spcPts val="90"/>
              </a:spcBef>
            </a:pPr>
            <a:endParaRPr sz="2400">
              <a:cs typeface="+mn-lt"/>
            </a:endParaRPr>
          </a:p>
          <a:p>
            <a:pPr marL="355600" marR="248285" indent="-342900">
              <a:lnSpc>
                <a:spcPct val="100000"/>
              </a:lnSpc>
              <a:spcBef>
                <a:spcPts val="90"/>
              </a:spcBef>
            </a:pPr>
            <a:r>
              <a:rPr lang="en-US" sz="2400">
                <a:cs typeface="+mn-lt"/>
              </a:rPr>
              <a:t>* C</a:t>
            </a:r>
            <a:r>
              <a:rPr sz="2400">
                <a:cs typeface="+mn-lt"/>
              </a:rPr>
              <a:t>ytoplasm vacuolated and appears “moth-eaten “, due</a:t>
            </a:r>
            <a:r>
              <a:rPr lang="en-US" sz="2400">
                <a:cs typeface="+mn-lt"/>
              </a:rPr>
              <a:t> </a:t>
            </a:r>
            <a:r>
              <a:rPr sz="2400">
                <a:cs typeface="+mn-lt"/>
              </a:rPr>
              <a:t>to enzymes</a:t>
            </a:r>
            <a:endParaRPr sz="2400">
              <a:cs typeface="+mn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5" name="object 2"/>
          <p:cNvPicPr>
            <a:picLocks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1815465" y="145415"/>
            <a:ext cx="9065895" cy="605091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3677285" y="261620"/>
            <a:ext cx="60960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US" sz="4000" b="1" spc="-75" dirty="0">
                <a:solidFill>
                  <a:schemeClr val="accent2"/>
                </a:solidFill>
                <a:sym typeface="+mn-ea"/>
              </a:rPr>
              <a:t>Nuclear changes </a:t>
            </a:r>
            <a:endParaRPr lang="en-US" sz="4000" b="1" spc="-75" dirty="0">
              <a:solidFill>
                <a:schemeClr val="accent2"/>
              </a:solidFill>
              <a:sym typeface="+mn-ea"/>
            </a:endParaRPr>
          </a:p>
        </p:txBody>
      </p:sp>
      <p:sp>
        <p:nvSpPr>
          <p:cNvPr id="18" name="Text Box 17"/>
          <p:cNvSpPr txBox="1"/>
          <p:nvPr/>
        </p:nvSpPr>
        <p:spPr>
          <a:xfrm>
            <a:off x="460375" y="1443990"/>
            <a:ext cx="11112500" cy="3192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en-US" sz="2400" b="1">
                <a:solidFill>
                  <a:srgbClr val="FF0000"/>
                </a:solidFill>
              </a:rPr>
              <a:t>Due to break down of DNA; three patterns : </a:t>
            </a:r>
            <a:endParaRPr lang="en-US" sz="2400" b="1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400"/>
              <a:t>▪ Pyknosis: shrinkage and increased basophilia.</a:t>
            </a:r>
            <a:endParaRPr lang="en-US" sz="2400"/>
          </a:p>
          <a:p>
            <a:pPr>
              <a:lnSpc>
                <a:spcPct val="120000"/>
              </a:lnSpc>
            </a:pPr>
            <a:r>
              <a:rPr lang="en-US" sz="2400"/>
              <a:t>• Karyorrhexis: fragmentation of pyknotic nucleus</a:t>
            </a:r>
            <a:endParaRPr lang="en-US" sz="2400"/>
          </a:p>
          <a:p>
            <a:pPr>
              <a:lnSpc>
                <a:spcPct val="120000"/>
              </a:lnSpc>
            </a:pPr>
            <a:r>
              <a:rPr lang="en-US" sz="2400"/>
              <a:t>• Karyolysis: decrease basophilia of chromatin, DNAase: (deoxyribonuclease, DNA</a:t>
            </a:r>
            <a:endParaRPr lang="en-US" sz="2400"/>
          </a:p>
          <a:p>
            <a:pPr>
              <a:lnSpc>
                <a:spcPct val="120000"/>
              </a:lnSpc>
            </a:pPr>
            <a:r>
              <a:rPr lang="en-US" sz="2400"/>
              <a:t>digestion ).</a:t>
            </a:r>
            <a:endParaRPr lang="en-US" sz="2400"/>
          </a:p>
          <a:p>
            <a:pPr>
              <a:lnSpc>
                <a:spcPct val="120000"/>
              </a:lnSpc>
            </a:pPr>
            <a:endParaRPr lang="en-US" sz="2400"/>
          </a:p>
          <a:p>
            <a:pPr>
              <a:lnSpc>
                <a:spcPct val="120000"/>
              </a:lnSpc>
            </a:pPr>
            <a:r>
              <a:rPr lang="en-US" sz="2400" b="1">
                <a:solidFill>
                  <a:srgbClr val="FF0000"/>
                </a:solidFill>
              </a:rPr>
              <a:t> In 1-2 days the nucleus in a dead cell may completely disappear.</a:t>
            </a:r>
            <a:endParaRPr 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2"/>
          <p:cNvPicPr>
            <a:picLocks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1652905" y="188595"/>
            <a:ext cx="7785735" cy="574484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pic>
        <p:nvPicPr>
          <p:cNvPr id="5" name="object 2"/>
          <p:cNvPicPr>
            <a:picLocks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959485" y="101600"/>
            <a:ext cx="10113645" cy="618236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/>
          <p:nvPr/>
        </p:nvSpPr>
        <p:spPr>
          <a:xfrm>
            <a:off x="2238375" y="478790"/>
            <a:ext cx="7715250" cy="675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800" b="1">
                <a:solidFill>
                  <a:schemeClr val="accent2"/>
                </a:solidFill>
              </a:rPr>
              <a:t>Morphologic Patterns of Necrosis</a:t>
            </a:r>
            <a:endParaRPr lang="en-US" sz="3800" b="1">
              <a:solidFill>
                <a:schemeClr val="accent2"/>
              </a:solidFill>
            </a:endParaRPr>
          </a:p>
        </p:txBody>
      </p:sp>
      <p:sp>
        <p:nvSpPr>
          <p:cNvPr id="2" name="Content Placeholder 1"/>
          <p:cNvSpPr/>
          <p:nvPr>
            <p:ph idx="1"/>
          </p:nvPr>
        </p:nvSpPr>
        <p:spPr>
          <a:xfrm>
            <a:off x="705485" y="1924774"/>
            <a:ext cx="11486606" cy="4023360"/>
          </a:xfrm>
        </p:spPr>
        <p:txBody>
          <a:bodyPr/>
          <a:p>
            <a:r>
              <a:rPr lang="en-US" sz="3200"/>
              <a:t>❖Coagulative necrosis</a:t>
            </a:r>
            <a:endParaRPr lang="en-US" sz="3200"/>
          </a:p>
          <a:p>
            <a:r>
              <a:rPr lang="en-US" sz="3200"/>
              <a:t>❖Liquefactive necrosis</a:t>
            </a:r>
            <a:endParaRPr lang="en-US" sz="3200"/>
          </a:p>
          <a:p>
            <a:r>
              <a:rPr lang="en-US" sz="3200"/>
              <a:t>❖Caseous necrosis</a:t>
            </a:r>
            <a:endParaRPr lang="en-US" sz="3200"/>
          </a:p>
          <a:p>
            <a:r>
              <a:rPr lang="en-US" sz="3200"/>
              <a:t>❖Fat necrosis</a:t>
            </a:r>
            <a:endParaRPr lang="en-US" sz="3200"/>
          </a:p>
          <a:p>
            <a:r>
              <a:rPr lang="en-US" sz="3200"/>
              <a:t>❖Fibrinoid necrosis</a:t>
            </a:r>
            <a:endParaRPr lang="en-US" sz="32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3048000" y="706120"/>
            <a:ext cx="60960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4000" b="1">
                <a:solidFill>
                  <a:schemeClr val="accent2"/>
                </a:solidFill>
              </a:rPr>
              <a:t>1. Coagulative necrosis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218440" y="2121535"/>
            <a:ext cx="11463655" cy="26149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proteins can denature (coagulate) to leave ‘</a:t>
            </a:r>
            <a:r>
              <a:rPr lang="en-US" sz="2400" b="1" u="sng"/>
              <a:t>ghost’ </a:t>
            </a:r>
            <a:r>
              <a:rPr lang="en-US" sz="2400"/>
              <a:t>outlines behind. The dead cells lose their nuclei and may stain more intensely.</a:t>
            </a:r>
            <a:endParaRPr lang="en-US" sz="2400"/>
          </a:p>
          <a:p>
            <a:endParaRPr lang="en-US" sz="2400"/>
          </a:p>
          <a:p>
            <a:r>
              <a:rPr lang="en-US" sz="2400"/>
              <a:t>The </a:t>
            </a:r>
            <a:r>
              <a:rPr lang="en-US" sz="2400" b="1">
                <a:solidFill>
                  <a:srgbClr val="FF0000"/>
                </a:solidFill>
              </a:rPr>
              <a:t>most common</a:t>
            </a:r>
            <a:r>
              <a:rPr lang="en-US" sz="2400"/>
              <a:t> form of necrosis (particularly in myocardium, liver, kidney)</a:t>
            </a:r>
            <a:endParaRPr lang="en-US" sz="2400"/>
          </a:p>
          <a:p>
            <a:endParaRPr lang="en-US" sz="2400"/>
          </a:p>
          <a:p>
            <a:r>
              <a:rPr lang="en-US" sz="2400"/>
              <a:t>characteristic of </a:t>
            </a:r>
            <a:r>
              <a:rPr lang="en-US" sz="2400" b="1">
                <a:solidFill>
                  <a:srgbClr val="FF0000"/>
                </a:solidFill>
              </a:rPr>
              <a:t>hypoxic </a:t>
            </a:r>
            <a:r>
              <a:rPr lang="en-US" sz="2400"/>
              <a:t>cell death in all tissues </a:t>
            </a:r>
            <a:r>
              <a:rPr lang="en-US" sz="4400" b="1">
                <a:solidFill>
                  <a:srgbClr val="FF0000"/>
                </a:solidFill>
              </a:rPr>
              <a:t>except in the brain</a:t>
            </a:r>
            <a:endParaRPr lang="en-US" sz="44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2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524000" y="1892935"/>
            <a:ext cx="9563100" cy="3371850"/>
          </a:xfrm>
          <a:prstGeom prst="rect">
            <a:avLst/>
          </a:prstGeom>
        </p:spPr>
      </p:pic>
      <p:sp>
        <p:nvSpPr>
          <p:cNvPr id="5" name="object 3"/>
          <p:cNvSpPr txBox="1">
            <a:spLocks noGrp="1"/>
          </p:cNvSpPr>
          <p:nvPr>
            <p:ph type="title"/>
          </p:nvPr>
        </p:nvSpPr>
        <p:spPr>
          <a:xfrm>
            <a:off x="2513710" y="854456"/>
            <a:ext cx="7872730" cy="382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-30" dirty="0">
                <a:solidFill>
                  <a:schemeClr val="accent2"/>
                </a:solidFill>
                <a:latin typeface="Arial MT"/>
                <a:cs typeface="Arial MT"/>
              </a:rPr>
              <a:t>coagulative</a:t>
            </a:r>
            <a:r>
              <a:rPr sz="2400" b="1" spc="330" dirty="0">
                <a:solidFill>
                  <a:schemeClr val="accent2"/>
                </a:solidFill>
                <a:latin typeface="Arial MT"/>
                <a:cs typeface="Arial MT"/>
              </a:rPr>
              <a:t> </a:t>
            </a:r>
            <a:r>
              <a:rPr sz="2400" b="1" spc="-15" dirty="0">
                <a:solidFill>
                  <a:schemeClr val="accent2"/>
                </a:solidFill>
                <a:latin typeface="Arial MT"/>
                <a:cs typeface="Arial MT"/>
              </a:rPr>
              <a:t>necrosis</a:t>
            </a:r>
            <a:r>
              <a:rPr sz="2400" b="1" spc="85" dirty="0">
                <a:solidFill>
                  <a:schemeClr val="accent2"/>
                </a:solidFill>
                <a:latin typeface="Arial MT"/>
                <a:cs typeface="Arial MT"/>
              </a:rPr>
              <a:t> </a:t>
            </a:r>
            <a:r>
              <a:rPr lang="en-US" sz="2400" b="1" spc="85" dirty="0">
                <a:solidFill>
                  <a:schemeClr val="accent2"/>
                </a:solidFill>
                <a:latin typeface="Arial MT"/>
                <a:cs typeface="Arial MT"/>
              </a:rPr>
              <a:t>i</a:t>
            </a:r>
            <a:r>
              <a:rPr sz="2400" b="1" spc="155" dirty="0">
                <a:solidFill>
                  <a:schemeClr val="accent2"/>
                </a:solidFill>
              </a:rPr>
              <a:t>n</a:t>
            </a:r>
            <a:r>
              <a:rPr sz="2400" b="1" spc="-90" dirty="0">
                <a:solidFill>
                  <a:schemeClr val="accent2"/>
                </a:solidFill>
              </a:rPr>
              <a:t> </a:t>
            </a:r>
            <a:r>
              <a:rPr sz="2400" b="1" spc="75" dirty="0">
                <a:solidFill>
                  <a:schemeClr val="accent2"/>
                </a:solidFill>
              </a:rPr>
              <a:t>the</a:t>
            </a:r>
            <a:r>
              <a:rPr sz="2400" b="1" spc="-30" dirty="0">
                <a:solidFill>
                  <a:schemeClr val="accent2"/>
                </a:solidFill>
              </a:rPr>
              <a:t> </a:t>
            </a:r>
            <a:r>
              <a:rPr sz="2400" b="1" spc="170" dirty="0">
                <a:solidFill>
                  <a:schemeClr val="accent2"/>
                </a:solidFill>
              </a:rPr>
              <a:t>myocardium</a:t>
            </a:r>
            <a:r>
              <a:rPr sz="2400" b="1" spc="-120" dirty="0">
                <a:solidFill>
                  <a:schemeClr val="accent2"/>
                </a:solidFill>
              </a:rPr>
              <a:t> </a:t>
            </a:r>
            <a:r>
              <a:rPr sz="2400" b="1" spc="20" dirty="0">
                <a:solidFill>
                  <a:schemeClr val="accent2"/>
                </a:solidFill>
              </a:rPr>
              <a:t>after</a:t>
            </a:r>
            <a:r>
              <a:rPr sz="2400" b="1" spc="-25" dirty="0">
                <a:solidFill>
                  <a:schemeClr val="accent2"/>
                </a:solidFill>
              </a:rPr>
              <a:t> </a:t>
            </a:r>
            <a:r>
              <a:rPr sz="2400" b="1" spc="50" dirty="0">
                <a:solidFill>
                  <a:schemeClr val="accent2"/>
                </a:solidFill>
              </a:rPr>
              <a:t>infarction</a:t>
            </a:r>
            <a:endParaRPr sz="2400" b="1" spc="50" dirty="0">
              <a:solidFill>
                <a:schemeClr val="accent2"/>
              </a:solidFill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7"/>
          <p:cNvSpPr txBox="1"/>
          <p:nvPr/>
        </p:nvSpPr>
        <p:spPr>
          <a:xfrm>
            <a:off x="829945" y="2413635"/>
            <a:ext cx="10473690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* Infiltration of dead tissue by large numbers of neutrophils leads to digestion of cell proteins. This leads to loss of normal tissue architecture and is known as liquefactive necrosis.</a:t>
            </a:r>
            <a:endParaRPr lang="en-US" sz="2400"/>
          </a:p>
          <a:p>
            <a:endParaRPr lang="en-US" sz="2400"/>
          </a:p>
          <a:p>
            <a:r>
              <a:rPr lang="en-US" sz="2400"/>
              <a:t>*Liquefactive necrosis is common after cell death in lipid rich tissue such as the </a:t>
            </a:r>
            <a:r>
              <a:rPr lang="en-US" sz="4000" b="1">
                <a:solidFill>
                  <a:srgbClr val="FF0000"/>
                </a:solidFill>
              </a:rPr>
              <a:t>brain </a:t>
            </a:r>
            <a:r>
              <a:rPr lang="en-US" sz="2400"/>
              <a:t>(cerebral infarction).</a:t>
            </a:r>
            <a:endParaRPr lang="en-US" sz="2400"/>
          </a:p>
        </p:txBody>
      </p:sp>
      <p:sp>
        <p:nvSpPr>
          <p:cNvPr id="9" name="object 3"/>
          <p:cNvSpPr txBox="1">
            <a:spLocks noGrp="1"/>
          </p:cNvSpPr>
          <p:nvPr>
            <p:ph type="title"/>
          </p:nvPr>
        </p:nvSpPr>
        <p:spPr>
          <a:xfrm>
            <a:off x="3607815" y="432816"/>
            <a:ext cx="7872730" cy="6286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000" b="1" spc="50" dirty="0">
                <a:solidFill>
                  <a:schemeClr val="accent2"/>
                </a:solidFill>
              </a:rPr>
              <a:t> </a:t>
            </a:r>
            <a:r>
              <a:rPr lang="en-US" sz="4000" b="1">
                <a:solidFill>
                  <a:schemeClr val="accent2"/>
                </a:solidFill>
                <a:sym typeface="+mn-ea"/>
              </a:rPr>
              <a:t>2. Liquefactive necrosis</a:t>
            </a:r>
            <a:endParaRPr lang="en-US" sz="4000" b="1" spc="50" dirty="0">
              <a:solidFill>
                <a:schemeClr val="accent2"/>
              </a:solidFill>
              <a:latin typeface="Arial MT"/>
              <a:cs typeface="Arial MT"/>
              <a:sym typeface="+mn-e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object 2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853440" y="1998345"/>
            <a:ext cx="4914900" cy="3638550"/>
          </a:xfrm>
          <a:prstGeom prst="rect">
            <a:avLst/>
          </a:prstGeom>
        </p:spPr>
      </p:pic>
      <p:sp>
        <p:nvSpPr>
          <p:cNvPr id="6" name="object 3"/>
          <p:cNvSpPr txBox="1">
            <a:spLocks noGrp="1"/>
          </p:cNvSpPr>
          <p:nvPr/>
        </p:nvSpPr>
        <p:spPr>
          <a:xfrm>
            <a:off x="2919095" y="752475"/>
            <a:ext cx="6030595" cy="6311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>
            <a:lvl1pPr>
              <a:defRPr sz="2750" b="0" i="0">
                <a:solidFill>
                  <a:schemeClr val="tx1"/>
                </a:solidFill>
                <a:latin typeface="Trebuchet MS" panose="020B0603020202020204"/>
                <a:ea typeface="+mj-ea"/>
                <a:cs typeface="Trebuchet MS" panose="020B0603020202020204"/>
              </a:defRPr>
            </a:lvl1pPr>
          </a:lstStyle>
          <a:p>
            <a:pPr marL="364490">
              <a:lnSpc>
                <a:spcPct val="100000"/>
              </a:lnSpc>
              <a:spcBef>
                <a:spcPts val="125"/>
              </a:spcBef>
            </a:pPr>
            <a:r>
              <a:rPr sz="4000" spc="110" dirty="0">
                <a:solidFill>
                  <a:schemeClr val="accent2"/>
                </a:solidFill>
              </a:rPr>
              <a:t>Liquefactive</a:t>
            </a:r>
            <a:r>
              <a:rPr sz="4000" spc="25" dirty="0">
                <a:solidFill>
                  <a:schemeClr val="accent2"/>
                </a:solidFill>
              </a:rPr>
              <a:t> </a:t>
            </a:r>
            <a:r>
              <a:rPr sz="4000" spc="90" dirty="0">
                <a:solidFill>
                  <a:schemeClr val="accent2"/>
                </a:solidFill>
              </a:rPr>
              <a:t>necrosis</a:t>
            </a:r>
            <a:endParaRPr sz="4000" spc="90" dirty="0">
              <a:solidFill>
                <a:schemeClr val="accent2"/>
              </a:solidFill>
            </a:endParaRPr>
          </a:p>
        </p:txBody>
      </p:sp>
      <p:pic>
        <p:nvPicPr>
          <p:cNvPr id="7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52185" y="1998345"/>
            <a:ext cx="5657850" cy="36385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itle 4"/>
          <p:cNvSpPr/>
          <p:nvPr>
            <p:ph type="title"/>
          </p:nvPr>
        </p:nvSpPr>
        <p:spPr/>
        <p:txBody>
          <a:bodyPr/>
          <a:p>
            <a:pPr algn="ctr"/>
            <a:r>
              <a:rPr lang="en-US" sz="4000" b="1">
                <a:sym typeface="+mn-ea"/>
              </a:rPr>
              <a:t>3. </a:t>
            </a:r>
            <a:r>
              <a:rPr lang="en-US" sz="4000" b="1">
                <a:sym typeface="+mn-ea"/>
              </a:rPr>
              <a:t>Caseous necrosis</a:t>
            </a:r>
            <a:endParaRPr lang="en-US" sz="4000" b="1"/>
          </a:p>
        </p:txBody>
      </p:sp>
      <p:sp>
        <p:nvSpPr>
          <p:cNvPr id="7" name="Text Box 6"/>
          <p:cNvSpPr txBox="1"/>
          <p:nvPr/>
        </p:nvSpPr>
        <p:spPr>
          <a:xfrm>
            <a:off x="581660" y="1590040"/>
            <a:ext cx="10838180" cy="3599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*Granulomas are aggregates of epithelioid macrophages and giant cell macrophages, often surrounded by lymphocytes.</a:t>
            </a:r>
            <a:endParaRPr lang="en-US" sz="2400"/>
          </a:p>
          <a:p>
            <a:endParaRPr lang="en-US" sz="2400"/>
          </a:p>
          <a:p>
            <a:r>
              <a:rPr lang="en-US" sz="2400"/>
              <a:t>*Granulomas are found as a response to foreign bodies, in some autoimmune diseases, and in mycobacterial infection (e.g. </a:t>
            </a:r>
            <a:r>
              <a:rPr lang="en-US" sz="2400" b="1">
                <a:solidFill>
                  <a:srgbClr val="FF0000"/>
                </a:solidFill>
              </a:rPr>
              <a:t>M.tuberculosis</a:t>
            </a:r>
            <a:r>
              <a:rPr lang="en-US" sz="2400"/>
              <a:t>).</a:t>
            </a:r>
            <a:endParaRPr lang="en-US" sz="2400"/>
          </a:p>
          <a:p>
            <a:endParaRPr lang="en-US" sz="2400"/>
          </a:p>
          <a:p>
            <a:r>
              <a:rPr lang="en-US" sz="2400"/>
              <a:t>*Necrosis can occur in the center of granulomas, typically in mycobacterial infection. This is described as caseous necrosis because the macroscopic appearance was considered to be </a:t>
            </a:r>
            <a:r>
              <a:rPr lang="en-US" sz="3600" b="1">
                <a:solidFill>
                  <a:srgbClr val="FF0000"/>
                </a:solidFill>
              </a:rPr>
              <a:t>cheese-like.</a:t>
            </a:r>
            <a:endParaRPr 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object 2"/>
          <p:cNvSpPr txBox="1">
            <a:spLocks noGrp="1"/>
          </p:cNvSpPr>
          <p:nvPr/>
        </p:nvSpPr>
        <p:spPr>
          <a:xfrm>
            <a:off x="3945509" y="648080"/>
            <a:ext cx="389382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2750" b="0" i="0">
                <a:solidFill>
                  <a:schemeClr val="tx1"/>
                </a:solidFill>
                <a:latin typeface="Trebuchet MS" panose="020B0603020202020204"/>
                <a:ea typeface="+mj-ea"/>
                <a:cs typeface="Trebuchet MS" panose="020B0603020202020204"/>
              </a:defRPr>
            </a:lvl1pPr>
          </a:lstStyle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1" spc="3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Caseous</a:t>
            </a:r>
            <a:r>
              <a:rPr sz="3600" b="1" spc="-17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3600" b="1" spc="-7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necrosis</a:t>
            </a:r>
            <a:endParaRPr sz="3600" b="1" spc="-75" dirty="0">
              <a:solidFill>
                <a:schemeClr val="accent2"/>
              </a:solidFill>
              <a:latin typeface="Tahoma" panose="020B0604030504040204"/>
              <a:cs typeface="Tahoma" panose="020B0604030504040204"/>
            </a:endParaRPr>
          </a:p>
        </p:txBody>
      </p:sp>
      <p:pic>
        <p:nvPicPr>
          <p:cNvPr id="10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685800" y="1905000"/>
            <a:ext cx="5629275" cy="3476625"/>
          </a:xfrm>
          <a:prstGeom prst="rect">
            <a:avLst/>
          </a:prstGeom>
        </p:spPr>
      </p:pic>
      <p:pic>
        <p:nvPicPr>
          <p:cNvPr id="11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62725" y="1905000"/>
            <a:ext cx="5248275" cy="34766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sp>
        <p:nvSpPr>
          <p:cNvPr id="3" name="object 2"/>
          <p:cNvSpPr txBox="1">
            <a:spLocks noGrp="1"/>
          </p:cNvSpPr>
          <p:nvPr>
            <p:ph type="title"/>
          </p:nvPr>
        </p:nvSpPr>
        <p:spPr>
          <a:xfrm>
            <a:off x="4148709" y="517143"/>
            <a:ext cx="389509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1" spc="3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Caseous</a:t>
            </a:r>
            <a:r>
              <a:rPr sz="3600" b="1" spc="-16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3600" b="1" spc="-7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necrosis</a:t>
            </a:r>
            <a:endParaRPr sz="3600" b="1" spc="-75" dirty="0">
              <a:solidFill>
                <a:schemeClr val="accent2"/>
              </a:solidFill>
              <a:latin typeface="Tahoma" panose="020B0604030504040204"/>
              <a:cs typeface="Tahoma" panose="020B0604030504040204"/>
            </a:endParaRPr>
          </a:p>
        </p:txBody>
      </p:sp>
      <p:pic>
        <p:nvPicPr>
          <p:cNvPr id="6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515110" y="1309370"/>
            <a:ext cx="4199255" cy="4800600"/>
          </a:xfrm>
          <a:prstGeom prst="rect">
            <a:avLst/>
          </a:prstGeom>
        </p:spPr>
      </p:pic>
      <p:pic>
        <p:nvPicPr>
          <p:cNvPr id="7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07455" y="1524635"/>
            <a:ext cx="5198745" cy="437007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07689" y="648588"/>
            <a:ext cx="389509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1" spc="3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Caseous</a:t>
            </a:r>
            <a:r>
              <a:rPr sz="3600" b="1" spc="-16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3600" b="1" spc="-7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necrosis</a:t>
            </a:r>
            <a:endParaRPr sz="3600" b="1" spc="-75" dirty="0">
              <a:solidFill>
                <a:schemeClr val="accent2"/>
              </a:solidFill>
              <a:latin typeface="Tahoma" panose="020B0604030504040204"/>
              <a:cs typeface="Tahoma" panose="020B0604030504040204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933450" y="1824355"/>
            <a:ext cx="4972050" cy="3209925"/>
          </a:xfrm>
          <a:prstGeom prst="rect">
            <a:avLst/>
          </a:prstGeom>
        </p:spPr>
      </p:pic>
      <p:pic>
        <p:nvPicPr>
          <p:cNvPr id="11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10375" y="1795780"/>
            <a:ext cx="5019675" cy="3238500"/>
          </a:xfrm>
          <a:prstGeom prst="rect">
            <a:avLst/>
          </a:prstGeom>
        </p:spPr>
      </p:pic>
      <p:sp>
        <p:nvSpPr>
          <p:cNvPr id="12" name="object 5"/>
          <p:cNvSpPr txBox="1"/>
          <p:nvPr/>
        </p:nvSpPr>
        <p:spPr>
          <a:xfrm>
            <a:off x="2174875" y="5398134"/>
            <a:ext cx="2429510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spc="75" dirty="0">
                <a:latin typeface="Trebuchet MS" panose="020B0603020202020204"/>
                <a:cs typeface="Trebuchet MS" panose="020B0603020202020204"/>
              </a:rPr>
              <a:t>M.tuberculosis</a:t>
            </a:r>
            <a:endParaRPr sz="2750">
              <a:latin typeface="Trebuchet MS" panose="020B0603020202020204"/>
              <a:cs typeface="Trebuchet MS" panose="020B0603020202020204"/>
            </a:endParaRPr>
          </a:p>
        </p:txBody>
      </p:sp>
      <p:sp>
        <p:nvSpPr>
          <p:cNvPr id="13" name="object 6"/>
          <p:cNvSpPr txBox="1"/>
          <p:nvPr/>
        </p:nvSpPr>
        <p:spPr>
          <a:xfrm>
            <a:off x="8510651" y="5455602"/>
            <a:ext cx="21545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latin typeface="Trebuchet MS" panose="020B0603020202020204"/>
                <a:cs typeface="Trebuchet MS" panose="020B0603020202020204"/>
              </a:rPr>
              <a:t>fo</a:t>
            </a:r>
            <a:r>
              <a:rPr sz="2400" spc="5" dirty="0">
                <a:latin typeface="Trebuchet MS" panose="020B0603020202020204"/>
                <a:cs typeface="Trebuchet MS" panose="020B0603020202020204"/>
              </a:rPr>
              <a:t>r</a:t>
            </a:r>
            <a:r>
              <a:rPr sz="2400" spc="260" dirty="0">
                <a:latin typeface="Trebuchet MS" panose="020B0603020202020204"/>
                <a:cs typeface="Trebuchet MS" panose="020B0603020202020204"/>
              </a:rPr>
              <a:t>e</a:t>
            </a:r>
            <a:r>
              <a:rPr sz="2400" spc="-165" dirty="0">
                <a:latin typeface="Trebuchet MS" panose="020B0603020202020204"/>
                <a:cs typeface="Trebuchet MS" panose="020B0603020202020204"/>
              </a:rPr>
              <a:t>i</a:t>
            </a:r>
            <a:r>
              <a:rPr sz="2400" spc="440" dirty="0">
                <a:latin typeface="Trebuchet MS" panose="020B0603020202020204"/>
                <a:cs typeface="Trebuchet MS" panose="020B0603020202020204"/>
              </a:rPr>
              <a:t>g</a:t>
            </a:r>
            <a:r>
              <a:rPr sz="2400" spc="150" dirty="0">
                <a:latin typeface="Trebuchet MS" panose="020B0603020202020204"/>
                <a:cs typeface="Trebuchet MS" panose="020B0603020202020204"/>
              </a:rPr>
              <a:t>n</a:t>
            </a:r>
            <a:r>
              <a:rPr sz="2400" spc="-165" dirty="0">
                <a:latin typeface="Trebuchet MS" panose="020B0603020202020204"/>
                <a:cs typeface="Trebuchet MS" panose="020B0603020202020204"/>
              </a:rPr>
              <a:t> </a:t>
            </a:r>
            <a:r>
              <a:rPr sz="2400" spc="310" dirty="0">
                <a:latin typeface="Trebuchet MS" panose="020B0603020202020204"/>
                <a:cs typeface="Trebuchet MS" panose="020B0603020202020204"/>
              </a:rPr>
              <a:t>b</a:t>
            </a:r>
            <a:r>
              <a:rPr sz="2400" spc="290" dirty="0">
                <a:latin typeface="Trebuchet MS" panose="020B0603020202020204"/>
                <a:cs typeface="Trebuchet MS" panose="020B0603020202020204"/>
              </a:rPr>
              <a:t>o</a:t>
            </a:r>
            <a:r>
              <a:rPr sz="2400" spc="305" dirty="0">
                <a:latin typeface="Trebuchet MS" panose="020B0603020202020204"/>
                <a:cs typeface="Trebuchet MS" panose="020B0603020202020204"/>
              </a:rPr>
              <a:t>d</a:t>
            </a:r>
            <a:r>
              <a:rPr sz="2400" spc="-165" dirty="0">
                <a:latin typeface="Trebuchet MS" panose="020B0603020202020204"/>
                <a:cs typeface="Trebuchet MS" panose="020B0603020202020204"/>
              </a:rPr>
              <a:t>i</a:t>
            </a:r>
            <a:r>
              <a:rPr sz="2400" spc="260" dirty="0">
                <a:latin typeface="Trebuchet MS" panose="020B0603020202020204"/>
                <a:cs typeface="Trebuchet MS" panose="020B0603020202020204"/>
              </a:rPr>
              <a:t>e</a:t>
            </a:r>
            <a:r>
              <a:rPr sz="2400" spc="-40" dirty="0">
                <a:latin typeface="Trebuchet MS" panose="020B0603020202020204"/>
                <a:cs typeface="Trebuchet MS" panose="020B0603020202020204"/>
              </a:rPr>
              <a:t>s</a:t>
            </a:r>
            <a:endParaRPr sz="2400">
              <a:latin typeface="Trebuchet MS" panose="020B0603020202020204"/>
              <a:cs typeface="Trebuchet MS" panose="020B0603020202020204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object 4"/>
          <p:cNvPicPr>
            <a:picLocks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6574790" y="1482725"/>
            <a:ext cx="5121910" cy="4023360"/>
          </a:xfrm>
          <a:prstGeom prst="rect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3471545" y="385445"/>
            <a:ext cx="60960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4000" b="1">
                <a:solidFill>
                  <a:schemeClr val="accent2"/>
                </a:solidFill>
              </a:rPr>
              <a:t>4. Fat necrosis :</a:t>
            </a:r>
            <a:endParaRPr lang="en-US" sz="4000" b="1">
              <a:solidFill>
                <a:schemeClr val="accent2"/>
              </a:solidFill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272415" y="1351915"/>
            <a:ext cx="6302375" cy="41541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* A pattern of necrosis that occurs due to degradation of fatty tissue by lipases (released from dead cells) to form chalky deposits.</a:t>
            </a:r>
            <a:endParaRPr lang="en-US" sz="2400"/>
          </a:p>
          <a:p>
            <a:endParaRPr lang="en-US" sz="2400"/>
          </a:p>
          <a:p>
            <a:r>
              <a:rPr lang="en-US" sz="2400"/>
              <a:t>*This can be seen in acute pancreatitis (acute inflammation of the pancreas causing necrosis of pancreatic acinar cells and lipase release), or from trauma to fatty tissues.</a:t>
            </a:r>
            <a:endParaRPr lang="en-US" sz="2400"/>
          </a:p>
          <a:p>
            <a:endParaRPr lang="en-US" sz="2400"/>
          </a:p>
          <a:p>
            <a:r>
              <a:rPr lang="en-US" sz="2400"/>
              <a:t>**Fatty acids bind and precipitate calcium</a:t>
            </a:r>
            <a:endParaRPr lang="en-US" sz="2400"/>
          </a:p>
          <a:p>
            <a:r>
              <a:rPr lang="en-US" sz="2400"/>
              <a:t>ions, forming insoluble salts.</a:t>
            </a:r>
            <a:endParaRPr lang="en-US" sz="24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object 2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133475" y="1853565"/>
            <a:ext cx="5286375" cy="347662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15129" y="428243"/>
            <a:ext cx="2586990" cy="6286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b="1" spc="65" dirty="0">
                <a:solidFill>
                  <a:schemeClr val="accent2"/>
                </a:solidFill>
              </a:rPr>
              <a:t>Fat</a:t>
            </a:r>
            <a:r>
              <a:rPr sz="4000" b="1" spc="-114" dirty="0">
                <a:solidFill>
                  <a:schemeClr val="accent2"/>
                </a:solidFill>
              </a:rPr>
              <a:t> </a:t>
            </a:r>
            <a:r>
              <a:rPr sz="4000" b="1" spc="85" dirty="0">
                <a:solidFill>
                  <a:schemeClr val="accent2"/>
                </a:solidFill>
              </a:rPr>
              <a:t>necrosis</a:t>
            </a:r>
            <a:endParaRPr sz="4000" b="1" spc="85" dirty="0">
              <a:solidFill>
                <a:schemeClr val="accent2"/>
              </a:solidFill>
            </a:endParaRPr>
          </a:p>
        </p:txBody>
      </p:sp>
      <p:pic>
        <p:nvPicPr>
          <p:cNvPr id="5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43725" y="1805940"/>
            <a:ext cx="4695825" cy="3524250"/>
          </a:xfrm>
          <a:prstGeom prst="rect">
            <a:avLst/>
          </a:prstGeom>
        </p:spPr>
      </p:pic>
      <p:sp>
        <p:nvSpPr>
          <p:cNvPr id="10" name="object 6"/>
          <p:cNvSpPr/>
          <p:nvPr/>
        </p:nvSpPr>
        <p:spPr>
          <a:xfrm>
            <a:off x="7334250" y="3006090"/>
            <a:ext cx="1190625" cy="1257300"/>
          </a:xfrm>
          <a:custGeom>
            <a:avLst/>
            <a:gdLst/>
            <a:ahLst/>
            <a:cxnLst/>
            <a:rect l="l" t="t" r="r" b="b"/>
            <a:pathLst>
              <a:path w="1190625" h="1257300">
                <a:moveTo>
                  <a:pt x="0" y="628650"/>
                </a:moveTo>
                <a:lnTo>
                  <a:pt x="1791" y="579518"/>
                </a:lnTo>
                <a:lnTo>
                  <a:pt x="7077" y="531421"/>
                </a:lnTo>
                <a:lnTo>
                  <a:pt x="15725" y="484498"/>
                </a:lnTo>
                <a:lnTo>
                  <a:pt x="27602" y="438890"/>
                </a:lnTo>
                <a:lnTo>
                  <a:pt x="42577" y="394735"/>
                </a:lnTo>
                <a:lnTo>
                  <a:pt x="60517" y="352175"/>
                </a:lnTo>
                <a:lnTo>
                  <a:pt x="81289" y="311347"/>
                </a:lnTo>
                <a:lnTo>
                  <a:pt x="104761" y="272393"/>
                </a:lnTo>
                <a:lnTo>
                  <a:pt x="130801" y="235451"/>
                </a:lnTo>
                <a:lnTo>
                  <a:pt x="159277" y="200662"/>
                </a:lnTo>
                <a:lnTo>
                  <a:pt x="190055" y="168164"/>
                </a:lnTo>
                <a:lnTo>
                  <a:pt x="223004" y="138099"/>
                </a:lnTo>
                <a:lnTo>
                  <a:pt x="257991" y="110606"/>
                </a:lnTo>
                <a:lnTo>
                  <a:pt x="294884" y="85823"/>
                </a:lnTo>
                <a:lnTo>
                  <a:pt x="333550" y="63892"/>
                </a:lnTo>
                <a:lnTo>
                  <a:pt x="373858" y="44951"/>
                </a:lnTo>
                <a:lnTo>
                  <a:pt x="415674" y="29141"/>
                </a:lnTo>
                <a:lnTo>
                  <a:pt x="458866" y="16601"/>
                </a:lnTo>
                <a:lnTo>
                  <a:pt x="503302" y="7471"/>
                </a:lnTo>
                <a:lnTo>
                  <a:pt x="548849" y="1891"/>
                </a:lnTo>
                <a:lnTo>
                  <a:pt x="595376" y="0"/>
                </a:lnTo>
                <a:lnTo>
                  <a:pt x="641885" y="1891"/>
                </a:lnTo>
                <a:lnTo>
                  <a:pt x="687416" y="7471"/>
                </a:lnTo>
                <a:lnTo>
                  <a:pt x="731838" y="16601"/>
                </a:lnTo>
                <a:lnTo>
                  <a:pt x="775018" y="29141"/>
                </a:lnTo>
                <a:lnTo>
                  <a:pt x="816823" y="44951"/>
                </a:lnTo>
                <a:lnTo>
                  <a:pt x="857120" y="63892"/>
                </a:lnTo>
                <a:lnTo>
                  <a:pt x="895778" y="85823"/>
                </a:lnTo>
                <a:lnTo>
                  <a:pt x="932663" y="110606"/>
                </a:lnTo>
                <a:lnTo>
                  <a:pt x="967644" y="138099"/>
                </a:lnTo>
                <a:lnTo>
                  <a:pt x="1000587" y="168164"/>
                </a:lnTo>
                <a:lnTo>
                  <a:pt x="1031361" y="200662"/>
                </a:lnTo>
                <a:lnTo>
                  <a:pt x="1059833" y="235451"/>
                </a:lnTo>
                <a:lnTo>
                  <a:pt x="1085870" y="272393"/>
                </a:lnTo>
                <a:lnTo>
                  <a:pt x="1109340" y="311347"/>
                </a:lnTo>
                <a:lnTo>
                  <a:pt x="1130110" y="352175"/>
                </a:lnTo>
                <a:lnTo>
                  <a:pt x="1148049" y="394735"/>
                </a:lnTo>
                <a:lnTo>
                  <a:pt x="1163023" y="438890"/>
                </a:lnTo>
                <a:lnTo>
                  <a:pt x="1174900" y="484498"/>
                </a:lnTo>
                <a:lnTo>
                  <a:pt x="1183547" y="531421"/>
                </a:lnTo>
                <a:lnTo>
                  <a:pt x="1188833" y="579518"/>
                </a:lnTo>
                <a:lnTo>
                  <a:pt x="1190625" y="628650"/>
                </a:lnTo>
                <a:lnTo>
                  <a:pt x="1188833" y="677781"/>
                </a:lnTo>
                <a:lnTo>
                  <a:pt x="1183547" y="725878"/>
                </a:lnTo>
                <a:lnTo>
                  <a:pt x="1174900" y="772801"/>
                </a:lnTo>
                <a:lnTo>
                  <a:pt x="1163023" y="818409"/>
                </a:lnTo>
                <a:lnTo>
                  <a:pt x="1148049" y="862564"/>
                </a:lnTo>
                <a:lnTo>
                  <a:pt x="1130110" y="905124"/>
                </a:lnTo>
                <a:lnTo>
                  <a:pt x="1109340" y="945952"/>
                </a:lnTo>
                <a:lnTo>
                  <a:pt x="1085870" y="984906"/>
                </a:lnTo>
                <a:lnTo>
                  <a:pt x="1059833" y="1021848"/>
                </a:lnTo>
                <a:lnTo>
                  <a:pt x="1031361" y="1056637"/>
                </a:lnTo>
                <a:lnTo>
                  <a:pt x="1000587" y="1089135"/>
                </a:lnTo>
                <a:lnTo>
                  <a:pt x="967644" y="1119200"/>
                </a:lnTo>
                <a:lnTo>
                  <a:pt x="932663" y="1146693"/>
                </a:lnTo>
                <a:lnTo>
                  <a:pt x="895778" y="1171476"/>
                </a:lnTo>
                <a:lnTo>
                  <a:pt x="857120" y="1193407"/>
                </a:lnTo>
                <a:lnTo>
                  <a:pt x="816823" y="1212348"/>
                </a:lnTo>
                <a:lnTo>
                  <a:pt x="775018" y="1228158"/>
                </a:lnTo>
                <a:lnTo>
                  <a:pt x="731838" y="1240698"/>
                </a:lnTo>
                <a:lnTo>
                  <a:pt x="687416" y="1249828"/>
                </a:lnTo>
                <a:lnTo>
                  <a:pt x="641885" y="1255408"/>
                </a:lnTo>
                <a:lnTo>
                  <a:pt x="595376" y="1257300"/>
                </a:lnTo>
                <a:lnTo>
                  <a:pt x="548849" y="1255408"/>
                </a:lnTo>
                <a:lnTo>
                  <a:pt x="503302" y="1249828"/>
                </a:lnTo>
                <a:lnTo>
                  <a:pt x="458866" y="1240698"/>
                </a:lnTo>
                <a:lnTo>
                  <a:pt x="415674" y="1228158"/>
                </a:lnTo>
                <a:lnTo>
                  <a:pt x="373858" y="1212348"/>
                </a:lnTo>
                <a:lnTo>
                  <a:pt x="333550" y="1193407"/>
                </a:lnTo>
                <a:lnTo>
                  <a:pt x="294884" y="1171476"/>
                </a:lnTo>
                <a:lnTo>
                  <a:pt x="257991" y="1146693"/>
                </a:lnTo>
                <a:lnTo>
                  <a:pt x="223004" y="1119200"/>
                </a:lnTo>
                <a:lnTo>
                  <a:pt x="190055" y="1089135"/>
                </a:lnTo>
                <a:lnTo>
                  <a:pt x="159277" y="1056637"/>
                </a:lnTo>
                <a:lnTo>
                  <a:pt x="130801" y="1021848"/>
                </a:lnTo>
                <a:lnTo>
                  <a:pt x="104761" y="984906"/>
                </a:lnTo>
                <a:lnTo>
                  <a:pt x="81289" y="945952"/>
                </a:lnTo>
                <a:lnTo>
                  <a:pt x="60517" y="905124"/>
                </a:lnTo>
                <a:lnTo>
                  <a:pt x="42577" y="862564"/>
                </a:lnTo>
                <a:lnTo>
                  <a:pt x="27602" y="818409"/>
                </a:lnTo>
                <a:lnTo>
                  <a:pt x="15725" y="772801"/>
                </a:lnTo>
                <a:lnTo>
                  <a:pt x="7077" y="725878"/>
                </a:lnTo>
                <a:lnTo>
                  <a:pt x="1791" y="677781"/>
                </a:lnTo>
                <a:lnTo>
                  <a:pt x="0" y="628650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p/>
        </p:txBody>
      </p:sp>
      <p:sp>
        <p:nvSpPr>
          <p:cNvPr id="11" name="object 7"/>
          <p:cNvSpPr/>
          <p:nvPr/>
        </p:nvSpPr>
        <p:spPr>
          <a:xfrm>
            <a:off x="4714875" y="2634615"/>
            <a:ext cx="1190625" cy="1257300"/>
          </a:xfrm>
          <a:custGeom>
            <a:avLst/>
            <a:gdLst/>
            <a:ahLst/>
            <a:cxnLst/>
            <a:rect l="l" t="t" r="r" b="b"/>
            <a:pathLst>
              <a:path w="1190625" h="1257300">
                <a:moveTo>
                  <a:pt x="0" y="628650"/>
                </a:moveTo>
                <a:lnTo>
                  <a:pt x="1791" y="579518"/>
                </a:lnTo>
                <a:lnTo>
                  <a:pt x="7077" y="531421"/>
                </a:lnTo>
                <a:lnTo>
                  <a:pt x="15725" y="484498"/>
                </a:lnTo>
                <a:lnTo>
                  <a:pt x="27602" y="438890"/>
                </a:lnTo>
                <a:lnTo>
                  <a:pt x="42577" y="394735"/>
                </a:lnTo>
                <a:lnTo>
                  <a:pt x="60517" y="352175"/>
                </a:lnTo>
                <a:lnTo>
                  <a:pt x="81289" y="311347"/>
                </a:lnTo>
                <a:lnTo>
                  <a:pt x="104761" y="272393"/>
                </a:lnTo>
                <a:lnTo>
                  <a:pt x="130801" y="235451"/>
                </a:lnTo>
                <a:lnTo>
                  <a:pt x="159277" y="200662"/>
                </a:lnTo>
                <a:lnTo>
                  <a:pt x="190055" y="168164"/>
                </a:lnTo>
                <a:lnTo>
                  <a:pt x="223004" y="138099"/>
                </a:lnTo>
                <a:lnTo>
                  <a:pt x="257991" y="110606"/>
                </a:lnTo>
                <a:lnTo>
                  <a:pt x="294884" y="85823"/>
                </a:lnTo>
                <a:lnTo>
                  <a:pt x="333550" y="63892"/>
                </a:lnTo>
                <a:lnTo>
                  <a:pt x="373858" y="44951"/>
                </a:lnTo>
                <a:lnTo>
                  <a:pt x="415674" y="29141"/>
                </a:lnTo>
                <a:lnTo>
                  <a:pt x="458866" y="16601"/>
                </a:lnTo>
                <a:lnTo>
                  <a:pt x="503302" y="7471"/>
                </a:lnTo>
                <a:lnTo>
                  <a:pt x="548849" y="1891"/>
                </a:lnTo>
                <a:lnTo>
                  <a:pt x="595376" y="0"/>
                </a:lnTo>
                <a:lnTo>
                  <a:pt x="641885" y="1891"/>
                </a:lnTo>
                <a:lnTo>
                  <a:pt x="687416" y="7471"/>
                </a:lnTo>
                <a:lnTo>
                  <a:pt x="731838" y="16601"/>
                </a:lnTo>
                <a:lnTo>
                  <a:pt x="775018" y="29141"/>
                </a:lnTo>
                <a:lnTo>
                  <a:pt x="816823" y="44951"/>
                </a:lnTo>
                <a:lnTo>
                  <a:pt x="857120" y="63892"/>
                </a:lnTo>
                <a:lnTo>
                  <a:pt x="895778" y="85823"/>
                </a:lnTo>
                <a:lnTo>
                  <a:pt x="932663" y="110606"/>
                </a:lnTo>
                <a:lnTo>
                  <a:pt x="967644" y="138099"/>
                </a:lnTo>
                <a:lnTo>
                  <a:pt x="1000587" y="168164"/>
                </a:lnTo>
                <a:lnTo>
                  <a:pt x="1031361" y="200662"/>
                </a:lnTo>
                <a:lnTo>
                  <a:pt x="1059833" y="235451"/>
                </a:lnTo>
                <a:lnTo>
                  <a:pt x="1085870" y="272393"/>
                </a:lnTo>
                <a:lnTo>
                  <a:pt x="1109340" y="311347"/>
                </a:lnTo>
                <a:lnTo>
                  <a:pt x="1130110" y="352175"/>
                </a:lnTo>
                <a:lnTo>
                  <a:pt x="1148049" y="394735"/>
                </a:lnTo>
                <a:lnTo>
                  <a:pt x="1163023" y="438890"/>
                </a:lnTo>
                <a:lnTo>
                  <a:pt x="1174900" y="484498"/>
                </a:lnTo>
                <a:lnTo>
                  <a:pt x="1183547" y="531421"/>
                </a:lnTo>
                <a:lnTo>
                  <a:pt x="1188833" y="579518"/>
                </a:lnTo>
                <a:lnTo>
                  <a:pt x="1190625" y="628650"/>
                </a:lnTo>
                <a:lnTo>
                  <a:pt x="1188833" y="677781"/>
                </a:lnTo>
                <a:lnTo>
                  <a:pt x="1183547" y="725878"/>
                </a:lnTo>
                <a:lnTo>
                  <a:pt x="1174900" y="772801"/>
                </a:lnTo>
                <a:lnTo>
                  <a:pt x="1163023" y="818409"/>
                </a:lnTo>
                <a:lnTo>
                  <a:pt x="1148049" y="862564"/>
                </a:lnTo>
                <a:lnTo>
                  <a:pt x="1130110" y="905124"/>
                </a:lnTo>
                <a:lnTo>
                  <a:pt x="1109340" y="945952"/>
                </a:lnTo>
                <a:lnTo>
                  <a:pt x="1085870" y="984906"/>
                </a:lnTo>
                <a:lnTo>
                  <a:pt x="1059833" y="1021848"/>
                </a:lnTo>
                <a:lnTo>
                  <a:pt x="1031361" y="1056637"/>
                </a:lnTo>
                <a:lnTo>
                  <a:pt x="1000587" y="1089135"/>
                </a:lnTo>
                <a:lnTo>
                  <a:pt x="967644" y="1119200"/>
                </a:lnTo>
                <a:lnTo>
                  <a:pt x="932663" y="1146693"/>
                </a:lnTo>
                <a:lnTo>
                  <a:pt x="895778" y="1171476"/>
                </a:lnTo>
                <a:lnTo>
                  <a:pt x="857120" y="1193407"/>
                </a:lnTo>
                <a:lnTo>
                  <a:pt x="816823" y="1212348"/>
                </a:lnTo>
                <a:lnTo>
                  <a:pt x="775018" y="1228158"/>
                </a:lnTo>
                <a:lnTo>
                  <a:pt x="731838" y="1240698"/>
                </a:lnTo>
                <a:lnTo>
                  <a:pt x="687416" y="1249828"/>
                </a:lnTo>
                <a:lnTo>
                  <a:pt x="641885" y="1255408"/>
                </a:lnTo>
                <a:lnTo>
                  <a:pt x="595376" y="1257300"/>
                </a:lnTo>
                <a:lnTo>
                  <a:pt x="548849" y="1255408"/>
                </a:lnTo>
                <a:lnTo>
                  <a:pt x="503302" y="1249828"/>
                </a:lnTo>
                <a:lnTo>
                  <a:pt x="458866" y="1240698"/>
                </a:lnTo>
                <a:lnTo>
                  <a:pt x="415674" y="1228158"/>
                </a:lnTo>
                <a:lnTo>
                  <a:pt x="373858" y="1212348"/>
                </a:lnTo>
                <a:lnTo>
                  <a:pt x="333550" y="1193407"/>
                </a:lnTo>
                <a:lnTo>
                  <a:pt x="294884" y="1171476"/>
                </a:lnTo>
                <a:lnTo>
                  <a:pt x="257991" y="1146693"/>
                </a:lnTo>
                <a:lnTo>
                  <a:pt x="223004" y="1119200"/>
                </a:lnTo>
                <a:lnTo>
                  <a:pt x="190055" y="1089135"/>
                </a:lnTo>
                <a:lnTo>
                  <a:pt x="159277" y="1056637"/>
                </a:lnTo>
                <a:lnTo>
                  <a:pt x="130801" y="1021848"/>
                </a:lnTo>
                <a:lnTo>
                  <a:pt x="104761" y="984906"/>
                </a:lnTo>
                <a:lnTo>
                  <a:pt x="81289" y="945952"/>
                </a:lnTo>
                <a:lnTo>
                  <a:pt x="60517" y="905124"/>
                </a:lnTo>
                <a:lnTo>
                  <a:pt x="42577" y="862564"/>
                </a:lnTo>
                <a:lnTo>
                  <a:pt x="27602" y="818409"/>
                </a:lnTo>
                <a:lnTo>
                  <a:pt x="15725" y="772801"/>
                </a:lnTo>
                <a:lnTo>
                  <a:pt x="7077" y="725878"/>
                </a:lnTo>
                <a:lnTo>
                  <a:pt x="1791" y="677781"/>
                </a:lnTo>
                <a:lnTo>
                  <a:pt x="0" y="628650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p/>
        </p:txBody>
      </p:sp>
      <p:sp>
        <p:nvSpPr>
          <p:cNvPr id="12" name="Text Box 11"/>
          <p:cNvSpPr txBox="1"/>
          <p:nvPr/>
        </p:nvSpPr>
        <p:spPr>
          <a:xfrm>
            <a:off x="6754495" y="5469890"/>
            <a:ext cx="6096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8100">
              <a:lnSpc>
                <a:spcPct val="100000"/>
              </a:lnSpc>
              <a:spcBef>
                <a:spcPts val="785"/>
              </a:spcBef>
              <a:tabLst>
                <a:tab pos="1714500" algn="l"/>
                <a:tab pos="2409825" algn="l"/>
                <a:tab pos="3058160" algn="l"/>
              </a:tabLst>
            </a:pPr>
            <a:r>
              <a:rPr sz="2400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*</a:t>
            </a:r>
            <a:r>
              <a:rPr sz="2400" spc="-3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z="2400" spc="-1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foamy</a:t>
            </a:r>
            <a:r>
              <a:rPr sz="2400" spc="4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z="2400" spc="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macrophages</a:t>
            </a:r>
            <a:r>
              <a:rPr sz="2400" spc="-13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z="2400" spc="10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adjacent</a:t>
            </a:r>
            <a:r>
              <a:rPr sz="2400" spc="-190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z="2400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to</a:t>
            </a:r>
            <a:r>
              <a:rPr sz="2400" spc="-1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z="2400" spc="1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adipose</a:t>
            </a:r>
            <a:r>
              <a:rPr sz="2400" spc="-10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 </a:t>
            </a:r>
            <a:r>
              <a:rPr sz="2400" spc="-5" dirty="0">
                <a:solidFill>
                  <a:srgbClr val="040C28"/>
                </a:solidFill>
                <a:latin typeface="Calibri" panose="020F0502020204030204"/>
                <a:cs typeface="Calibri" panose="020F0502020204030204"/>
                <a:sym typeface="+mn-ea"/>
              </a:rPr>
              <a:t>tissue</a:t>
            </a:r>
            <a:endParaRPr lang="en-US" sz="2400" spc="-5" dirty="0">
              <a:solidFill>
                <a:srgbClr val="040C28"/>
              </a:solidFill>
              <a:latin typeface="Calibri" panose="020F0502020204030204"/>
              <a:cs typeface="Calibri" panose="020F0502020204030204"/>
              <a:sym typeface="+mn-ea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1133475" y="5469890"/>
            <a:ext cx="6096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>
                <a:sym typeface="+mn-ea"/>
              </a:rPr>
              <a:t>Fatty acids bind and precipitate calcium</a:t>
            </a:r>
            <a:endParaRPr lang="en-US" sz="2400"/>
          </a:p>
          <a:p>
            <a:r>
              <a:rPr lang="en-US" sz="2400">
                <a:sym typeface="+mn-ea"/>
              </a:rPr>
              <a:t>ions, forming insoluble salts.</a:t>
            </a:r>
            <a:endParaRPr lang="en-US" sz="2400">
              <a:sym typeface="+mn-e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929005" y="2091055"/>
            <a:ext cx="1051877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* In immune reactions: complexes of antigens and antibodies are deposited in the walls of blood vessels.</a:t>
            </a:r>
            <a:endParaRPr lang="en-US" sz="2400"/>
          </a:p>
          <a:p>
            <a:endParaRPr lang="en-US" sz="2400"/>
          </a:p>
          <a:p>
            <a:r>
              <a:rPr lang="en-US" sz="2400"/>
              <a:t>* In Severe hypertension.</a:t>
            </a:r>
            <a:endParaRPr lang="en-US" sz="2400"/>
          </a:p>
          <a:p>
            <a:endParaRPr lang="en-US" sz="2400"/>
          </a:p>
          <a:p>
            <a:r>
              <a:rPr lang="en-US" sz="2400"/>
              <a:t>* Deposited immune complexes and plasma proteins that leak into the wall of damaged vessels produce a bright pink, amorphous appearance (</a:t>
            </a:r>
            <a:r>
              <a:rPr lang="en-US" sz="2400" b="1">
                <a:solidFill>
                  <a:srgbClr val="FF0000"/>
                </a:solidFill>
              </a:rPr>
              <a:t>fibrin</a:t>
            </a:r>
            <a:r>
              <a:rPr lang="en-US" sz="2400"/>
              <a:t>)</a:t>
            </a:r>
            <a:endParaRPr lang="en-US" sz="2400"/>
          </a:p>
        </p:txBody>
      </p:sp>
      <p:sp>
        <p:nvSpPr>
          <p:cNvPr id="3" name="Text Box 2"/>
          <p:cNvSpPr txBox="1"/>
          <p:nvPr/>
        </p:nvSpPr>
        <p:spPr>
          <a:xfrm>
            <a:off x="3272790" y="574675"/>
            <a:ext cx="60960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4000" b="1">
                <a:solidFill>
                  <a:schemeClr val="accent2"/>
                </a:solidFill>
                <a:sym typeface="+mn-ea"/>
              </a:rPr>
              <a:t>5. Fibrinoid necrosis</a:t>
            </a:r>
            <a:endParaRPr lang="en-US" sz="4000" b="1">
              <a:solidFill>
                <a:schemeClr val="accent2"/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CE482DC-2269-4F26-9D2A-7E44B1A4CD85}" type="slidenum">
              <a:rPr lang="en-US" smtClean="0"/>
            </a:fld>
            <a:endParaRPr lang="en-US" dirty="0"/>
          </a:p>
        </p:txBody>
      </p:sp>
      <p:sp>
        <p:nvSpPr>
          <p:cNvPr id="7" name="object 2"/>
          <p:cNvSpPr txBox="1">
            <a:spLocks noGrp="1"/>
          </p:cNvSpPr>
          <p:nvPr/>
        </p:nvSpPr>
        <p:spPr>
          <a:xfrm>
            <a:off x="2780665" y="617855"/>
            <a:ext cx="5462905" cy="6286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2750" b="0" i="0">
                <a:solidFill>
                  <a:schemeClr val="tx1"/>
                </a:solidFill>
                <a:latin typeface="Trebuchet MS" panose="020B0603020202020204"/>
                <a:ea typeface="+mj-ea"/>
                <a:cs typeface="Trebuchet MS" panose="020B0603020202020204"/>
              </a:defRPr>
            </a:lvl1pPr>
          </a:lstStyle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b="1" spc="-38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F</a:t>
            </a:r>
            <a:r>
              <a:rPr sz="4000" b="1" spc="-17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i</a:t>
            </a:r>
            <a:r>
              <a:rPr sz="4000" b="1" spc="12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b</a:t>
            </a:r>
            <a:r>
              <a:rPr sz="4000" b="1" spc="-434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r</a:t>
            </a:r>
            <a:r>
              <a:rPr sz="4000" b="1" spc="-19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i</a:t>
            </a:r>
            <a:r>
              <a:rPr sz="4000" b="1" spc="-13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n</a:t>
            </a:r>
            <a:r>
              <a:rPr sz="4000" b="1" spc="10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o</a:t>
            </a:r>
            <a:r>
              <a:rPr sz="4000" b="1" spc="-19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i</a:t>
            </a:r>
            <a:r>
              <a:rPr sz="4000" b="1" spc="11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d</a:t>
            </a:r>
            <a:r>
              <a:rPr sz="4000" b="1" spc="-21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4000" b="1" spc="-13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n</a:t>
            </a:r>
            <a:r>
              <a:rPr sz="4000" b="1" spc="18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e</a:t>
            </a:r>
            <a:r>
              <a:rPr sz="4000" b="1" spc="42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c</a:t>
            </a:r>
            <a:r>
              <a:rPr sz="4000" b="1" spc="-434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r</a:t>
            </a:r>
            <a:r>
              <a:rPr sz="4000" b="1" spc="10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o</a:t>
            </a:r>
            <a:r>
              <a:rPr sz="4000" b="1" spc="-31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s</a:t>
            </a:r>
            <a:r>
              <a:rPr sz="4000" b="1" spc="-165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i</a:t>
            </a:r>
            <a:r>
              <a:rPr sz="4000" b="1" spc="-270" dirty="0">
                <a:solidFill>
                  <a:schemeClr val="accent2"/>
                </a:solidFill>
                <a:latin typeface="Tahoma" panose="020B0604030504040204"/>
                <a:cs typeface="Tahoma" panose="020B0604030504040204"/>
              </a:rPr>
              <a:t>s</a:t>
            </a:r>
            <a:endParaRPr sz="4000" b="1" spc="-270" dirty="0">
              <a:solidFill>
                <a:schemeClr val="accent2"/>
              </a:solidFill>
              <a:latin typeface="Tahoma" panose="020B0604030504040204"/>
              <a:cs typeface="Tahoma" panose="020B0604030504040204"/>
            </a:endParaRPr>
          </a:p>
        </p:txBody>
      </p:sp>
      <p:pic>
        <p:nvPicPr>
          <p:cNvPr id="8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6438900" y="1989455"/>
            <a:ext cx="5067300" cy="3381375"/>
          </a:xfrm>
          <a:prstGeom prst="rect">
            <a:avLst/>
          </a:prstGeom>
        </p:spPr>
      </p:pic>
      <p:pic>
        <p:nvPicPr>
          <p:cNvPr id="9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3615" y="1989455"/>
            <a:ext cx="4800600" cy="3381375"/>
          </a:xfrm>
          <a:prstGeom prst="rect">
            <a:avLst/>
          </a:prstGeom>
        </p:spPr>
      </p:pic>
      <p:sp>
        <p:nvSpPr>
          <p:cNvPr id="10" name="object 5"/>
          <p:cNvSpPr txBox="1"/>
          <p:nvPr/>
        </p:nvSpPr>
        <p:spPr>
          <a:xfrm>
            <a:off x="2549779" y="5612129"/>
            <a:ext cx="166814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65" dirty="0">
                <a:latin typeface="Tahoma" panose="020B0604030504040204"/>
                <a:cs typeface="Tahoma" panose="020B0604030504040204"/>
              </a:rPr>
              <a:t>Normal</a:t>
            </a:r>
            <a:r>
              <a:rPr sz="2400" b="1" spc="-80" dirty="0">
                <a:latin typeface="Tahoma" panose="020B0604030504040204"/>
                <a:cs typeface="Tahoma" panose="020B0604030504040204"/>
              </a:rPr>
              <a:t> B.V</a:t>
            </a:r>
            <a:endParaRPr sz="2400">
              <a:latin typeface="Tahoma" panose="020B0604030504040204"/>
              <a:cs typeface="Tahoma" panose="020B0604030504040204"/>
            </a:endParaRPr>
          </a:p>
        </p:txBody>
      </p:sp>
      <p:sp>
        <p:nvSpPr>
          <p:cNvPr id="11" name="object 6"/>
          <p:cNvSpPr txBox="1"/>
          <p:nvPr/>
        </p:nvSpPr>
        <p:spPr>
          <a:xfrm>
            <a:off x="7813421" y="5519420"/>
            <a:ext cx="254063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-275" dirty="0">
                <a:latin typeface="Tahoma" panose="020B0604030504040204"/>
                <a:cs typeface="Tahoma" panose="020B0604030504040204"/>
              </a:rPr>
              <a:t>F</a:t>
            </a:r>
            <a:r>
              <a:rPr sz="2400" b="1" spc="-135" dirty="0">
                <a:latin typeface="Tahoma" panose="020B0604030504040204"/>
                <a:cs typeface="Tahoma" panose="020B0604030504040204"/>
              </a:rPr>
              <a:t>i</a:t>
            </a:r>
            <a:r>
              <a:rPr sz="2400" b="1" spc="60" dirty="0">
                <a:latin typeface="Tahoma" panose="020B0604030504040204"/>
                <a:cs typeface="Tahoma" panose="020B0604030504040204"/>
              </a:rPr>
              <a:t>b</a:t>
            </a:r>
            <a:r>
              <a:rPr sz="2400" b="1" spc="-295" dirty="0">
                <a:latin typeface="Tahoma" panose="020B0604030504040204"/>
                <a:cs typeface="Tahoma" panose="020B0604030504040204"/>
              </a:rPr>
              <a:t>r</a:t>
            </a:r>
            <a:r>
              <a:rPr sz="2400" b="1" spc="-135" dirty="0">
                <a:latin typeface="Tahoma" panose="020B0604030504040204"/>
                <a:cs typeface="Tahoma" panose="020B0604030504040204"/>
              </a:rPr>
              <a:t>i</a:t>
            </a:r>
            <a:r>
              <a:rPr sz="2400" b="1" spc="-114" dirty="0">
                <a:latin typeface="Tahoma" panose="020B0604030504040204"/>
                <a:cs typeface="Tahoma" panose="020B0604030504040204"/>
              </a:rPr>
              <a:t>n</a:t>
            </a:r>
            <a:r>
              <a:rPr sz="2400" b="1" spc="15" dirty="0">
                <a:latin typeface="Tahoma" panose="020B0604030504040204"/>
                <a:cs typeface="Tahoma" panose="020B0604030504040204"/>
              </a:rPr>
              <a:t>o</a:t>
            </a:r>
            <a:r>
              <a:rPr sz="2400" b="1" spc="-135" dirty="0">
                <a:latin typeface="Tahoma" panose="020B0604030504040204"/>
                <a:cs typeface="Tahoma" panose="020B0604030504040204"/>
              </a:rPr>
              <a:t>i</a:t>
            </a:r>
            <a:r>
              <a:rPr sz="2400" b="1" spc="75" dirty="0">
                <a:latin typeface="Tahoma" panose="020B0604030504040204"/>
                <a:cs typeface="Tahoma" panose="020B0604030504040204"/>
              </a:rPr>
              <a:t>d</a:t>
            </a:r>
            <a:r>
              <a:rPr sz="2400" b="1" spc="-40" dirty="0">
                <a:latin typeface="Tahoma" panose="020B0604030504040204"/>
                <a:cs typeface="Tahoma" panose="020B0604030504040204"/>
              </a:rPr>
              <a:t> </a:t>
            </a:r>
            <a:r>
              <a:rPr sz="2400" b="1" spc="-114" dirty="0">
                <a:latin typeface="Tahoma" panose="020B0604030504040204"/>
                <a:cs typeface="Tahoma" panose="020B0604030504040204"/>
              </a:rPr>
              <a:t>n</a:t>
            </a:r>
            <a:r>
              <a:rPr sz="2400" b="1" spc="70" dirty="0">
                <a:latin typeface="Tahoma" panose="020B0604030504040204"/>
                <a:cs typeface="Tahoma" panose="020B0604030504040204"/>
              </a:rPr>
              <a:t>e</a:t>
            </a:r>
            <a:r>
              <a:rPr sz="2400" b="1" spc="229" dirty="0">
                <a:latin typeface="Tahoma" panose="020B0604030504040204"/>
                <a:cs typeface="Tahoma" panose="020B0604030504040204"/>
              </a:rPr>
              <a:t>c</a:t>
            </a:r>
            <a:r>
              <a:rPr sz="2400" b="1" spc="-295" dirty="0">
                <a:latin typeface="Tahoma" panose="020B0604030504040204"/>
                <a:cs typeface="Tahoma" panose="020B0604030504040204"/>
              </a:rPr>
              <a:t>r</a:t>
            </a:r>
            <a:r>
              <a:rPr sz="2400" b="1" spc="15" dirty="0">
                <a:latin typeface="Tahoma" panose="020B0604030504040204"/>
                <a:cs typeface="Tahoma" panose="020B0604030504040204"/>
              </a:rPr>
              <a:t>o</a:t>
            </a:r>
            <a:r>
              <a:rPr sz="2400" b="1" spc="-190" dirty="0">
                <a:latin typeface="Tahoma" panose="020B0604030504040204"/>
                <a:cs typeface="Tahoma" panose="020B0604030504040204"/>
              </a:rPr>
              <a:t>s</a:t>
            </a:r>
            <a:r>
              <a:rPr sz="2400" b="1" spc="-135" dirty="0">
                <a:latin typeface="Tahoma" panose="020B0604030504040204"/>
                <a:cs typeface="Tahoma" panose="020B0604030504040204"/>
              </a:rPr>
              <a:t>i</a:t>
            </a:r>
            <a:r>
              <a:rPr sz="2400" b="1" spc="-180" dirty="0">
                <a:latin typeface="Tahoma" panose="020B0604030504040204"/>
                <a:cs typeface="Tahoma" panose="020B0604030504040204"/>
              </a:rPr>
              <a:t>s</a:t>
            </a:r>
            <a:endParaRPr sz="2400">
              <a:latin typeface="Tahoma" panose="020B0604030504040204"/>
              <a:cs typeface="Tahoma" panose="020B0604030504040204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itle 4"/>
          <p:cNvSpPr/>
          <p:nvPr>
            <p:ph type="title"/>
          </p:nvPr>
        </p:nvSpPr>
        <p:spPr/>
        <p:txBody>
          <a:bodyPr/>
          <a:p>
            <a:pPr algn="ctr"/>
            <a:r>
              <a:rPr lang="en-US"/>
              <a:t>FATE OF NECROSIS</a:t>
            </a:r>
            <a:endParaRPr lang="en-US"/>
          </a:p>
        </p:txBody>
      </p:sp>
      <p:sp>
        <p:nvSpPr>
          <p:cNvPr id="6" name="Content Placeholder 5"/>
          <p:cNvSpPr/>
          <p:nvPr>
            <p:ph idx="1"/>
          </p:nvPr>
        </p:nvSpPr>
        <p:spPr/>
        <p:txBody>
          <a:bodyPr/>
          <a:p>
            <a:r>
              <a:rPr lang="en-US" sz="2400">
                <a:solidFill>
                  <a:schemeClr val="tx1"/>
                </a:solidFill>
              </a:rPr>
              <a:t>- Most of necrotic tissue os removed by leukocytes (phagocytosis) combined with extracellular enzyme digestion . </a:t>
            </a:r>
            <a:endParaRPr lang="en-US" sz="2400">
              <a:solidFill>
                <a:schemeClr val="tx1"/>
              </a:solidFill>
            </a:endParaRPr>
          </a:p>
          <a:p>
            <a:r>
              <a:rPr lang="en-US" sz="2400">
                <a:solidFill>
                  <a:schemeClr val="tx1"/>
                </a:solidFill>
              </a:rPr>
              <a:t>-If necrotic tissue is not eleminated , it attracts Ca++ salts ---- dystrophic calcification . </a:t>
            </a:r>
            <a:endParaRPr lang="en-US" sz="2400">
              <a:solidFill>
                <a:schemeClr val="tx1"/>
              </a:solidFill>
            </a:endParaRPr>
          </a:p>
          <a:p>
            <a:endParaRPr 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hank you card hi-res stock photography and images - Alamy"/>
          <p:cNvPicPr>
            <a:picLocks noChangeAspect="1" noChangeArrowheads="1"/>
          </p:cNvPicPr>
          <p:nvPr>
            <p:ph idx="1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t="7795" r="4615" b="9573"/>
          <a:stretch>
            <a:fillRect/>
          </a:stretch>
        </p:blipFill>
        <p:spPr bwMode="auto">
          <a:xfrm>
            <a:off x="1572895" y="812800"/>
            <a:ext cx="8369935" cy="486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Custom 10">
      <a:dk1>
        <a:srgbClr val="000000"/>
      </a:dk1>
      <a:lt1>
        <a:sysClr val="window" lastClr="FFFFFF"/>
      </a:lt1>
      <a:dk2>
        <a:srgbClr val="FFFFFF"/>
      </a:dk2>
      <a:lt2>
        <a:srgbClr val="FFFFFF"/>
      </a:lt2>
      <a:accent1>
        <a:srgbClr val="F0B52A"/>
      </a:accent1>
      <a:accent2>
        <a:srgbClr val="16244E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A8988150612D4E8F70C52144CBAA21" ma:contentTypeVersion="3" ma:contentTypeDescription="Create a new document." ma:contentTypeScope="" ma:versionID="0b91542c122566e1253ee059eb41e8bb">
  <xsd:schema xmlns:xsd="http://www.w3.org/2001/XMLSchema" xmlns:xs="http://www.w3.org/2001/XMLSchema" xmlns:p="http://schemas.microsoft.com/office/2006/metadata/properties" xmlns:ns2="3c90521a-255c-4f0f-9bdc-87ba73d2950f" targetNamespace="http://schemas.microsoft.com/office/2006/metadata/properties" ma:root="true" ma:fieldsID="111e88c9704d2fbf12ea1f013f328d8f" ns2:_="">
    <xsd:import namespace="3c90521a-255c-4f0f-9bdc-87ba73d295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90521a-255c-4f0f-9bdc-87ba73d295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4727E25-F6CD-426C-BBE1-BF4B4E5478C5}">
  <ds:schemaRefs/>
</ds:datastoreItem>
</file>

<file path=customXml/itemProps2.xml><?xml version="1.0" encoding="utf-8"?>
<ds:datastoreItem xmlns:ds="http://schemas.openxmlformats.org/officeDocument/2006/customXml" ds:itemID="{C57F720F-133C-4E98-B5EC-BB64D8B71AD1}">
  <ds:schemaRefs/>
</ds:datastoreItem>
</file>

<file path=customXml/itemProps3.xml><?xml version="1.0" encoding="utf-8"?>
<ds:datastoreItem xmlns:ds="http://schemas.openxmlformats.org/officeDocument/2006/customXml" ds:itemID="{16A25EE2-734A-403A-80E1-C80B6ED3828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4238</Words>
  <Application>WPS Presentation</Application>
  <PresentationFormat>Widescreen</PresentationFormat>
  <Paragraphs>161</Paragraphs>
  <Slides>28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7" baseType="lpstr">
      <vt:lpstr>Arial</vt:lpstr>
      <vt:lpstr>SimSun</vt:lpstr>
      <vt:lpstr>Wingdings</vt:lpstr>
      <vt:lpstr>Calibri</vt:lpstr>
      <vt:lpstr>Corbel</vt:lpstr>
      <vt:lpstr>Times New Roman</vt:lpstr>
      <vt:lpstr>Tahoma</vt:lpstr>
      <vt:lpstr>Hammersmith One</vt:lpstr>
      <vt:lpstr>DecoType Thuluth</vt:lpstr>
      <vt:lpstr>Segoe UI Black</vt:lpstr>
      <vt:lpstr>Trebuchet MS</vt:lpstr>
      <vt:lpstr>Wingdings</vt:lpstr>
      <vt:lpstr>Calibri</vt:lpstr>
      <vt:lpstr>Roboto</vt:lpstr>
      <vt:lpstr>Microsoft YaHei</vt:lpstr>
      <vt:lpstr>Arial Unicode MS</vt:lpstr>
      <vt:lpstr>Arial MT</vt:lpstr>
      <vt:lpstr>Segoe UI</vt:lpstr>
      <vt:lpstr>Retrospect</vt:lpstr>
      <vt:lpstr>PowerPoint 演示文稿</vt:lpstr>
      <vt:lpstr>PowerPoint 演示文稿</vt:lpstr>
      <vt:lpstr>PowerPoint 演示文稿</vt:lpstr>
      <vt:lpstr>Necrosis</vt:lpstr>
      <vt:lpstr>Necrosis</vt:lpstr>
      <vt:lpstr>clinical importance </vt:lpstr>
      <vt:lpstr>Morphological features of necrosis: I. Grossly:</vt:lpstr>
      <vt:lpstr>Microscopic appearance of Necrotic  dead cells:</vt:lpstr>
      <vt:lpstr>Cytoplasmic :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coagulative necrosis in the myocardium after infarction</vt:lpstr>
      <vt:lpstr> 2. Liquefactive necrosis</vt:lpstr>
      <vt:lpstr>PowerPoint 演示文稿</vt:lpstr>
      <vt:lpstr>3. Caseous necrosis</vt:lpstr>
      <vt:lpstr>PowerPoint 演示文稿</vt:lpstr>
      <vt:lpstr>Caseous necrosis</vt:lpstr>
      <vt:lpstr>Caseous necrosis</vt:lpstr>
      <vt:lpstr>PowerPoint 演示文稿</vt:lpstr>
      <vt:lpstr>Fat necrosis</vt:lpstr>
      <vt:lpstr>PowerPoint 演示文稿</vt:lpstr>
      <vt:lpstr>PowerPoint 演示文稿</vt:lpstr>
      <vt:lpstr>FATE OF NECROSIS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L21</dc:title>
  <dc:creator>i-catch</dc:creator>
  <cp:lastModifiedBy>zain nawafleh</cp:lastModifiedBy>
  <cp:revision>5601</cp:revision>
  <dcterms:created xsi:type="dcterms:W3CDTF">2022-11-09T03:59:00Z</dcterms:created>
  <dcterms:modified xsi:type="dcterms:W3CDTF">2024-10-07T15:35:34Z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0x0101004EA8988150612D4E8F70C52144CBAA21</vt:lpwstr>
  </property>
  <property fmtid="{D5CDD505-2E9C-101B-9397-08002B2CF9AE}" pid="3" name="ICV">
    <vt:lpwstr>8665E54DF79F467D85A52CCD52836B9A_13</vt:lpwstr>
  </property>
  <property fmtid="{D5CDD505-2E9C-101B-9397-08002B2CF9AE}" pid="4" name="KSOProductBuildVer">
    <vt:lpwstr>1033-12.2.0.18283</vt:lpwstr>
  </property>
</Properties>
</file>